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6256000" cy="9144000"/>
  <p:notesSz cx="6858000" cy="9144000"/>
  <p:embeddedFontLst>
    <p:embeddedFont>
      <p:font typeface="Calibri" panose="020F0502020204030204" pitchFamily="3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Open Sans SemiBold" panose="020B0706030804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M/IG/amne/RZgDgccuJYpQ==" hashData="uHfbBSpCh7SI+lkn9bKy2Hb6hXh0B+6l3reC44MrKiAFA+m2Oql1ZQPT0Kx8lWYrWMv9NVaGEf9GnOVk0JbP+A=="/>
  <p:extLst>
    <p:ext uri="{EFAFB233-063F-42B5-8137-9DF3F51BA10A}">
      <p15:sldGuideLst xmlns:p15="http://schemas.microsoft.com/office/powerpoint/2012/main">
        <p15:guide id="1" orient="horz" pos="5232">
          <p15:clr>
            <a:srgbClr val="A4A3A4"/>
          </p15:clr>
        </p15:guide>
        <p15:guide id="2" pos="5120">
          <p15:clr>
            <a:srgbClr val="A4A3A4"/>
          </p15:clr>
        </p15:guide>
        <p15:guide id="3" orient="horz" pos="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j/jdSt/5zU2bXeaqI093tKsmQC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14" y="90"/>
      </p:cViewPr>
      <p:guideLst>
        <p:guide orient="horz" pos="5232"/>
        <p:guide pos="5120"/>
        <p:guide orient="horz" pos="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f94e8897d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CI</a:t>
            </a:r>
            <a:endParaRPr/>
          </a:p>
        </p:txBody>
      </p:sp>
      <p:sp>
        <p:nvSpPr>
          <p:cNvPr id="310" name="Google Shape;310;g6f94e8897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f94e8897d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the advantages</a:t>
            </a:r>
            <a:endParaRPr/>
          </a:p>
        </p:txBody>
      </p:sp>
      <p:sp>
        <p:nvSpPr>
          <p:cNvPr id="317" name="Google Shape;317;g6f94e8897d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the advantages</a:t>
            </a:r>
            <a:endParaRPr/>
          </a:p>
        </p:txBody>
      </p:sp>
      <p:sp>
        <p:nvSpPr>
          <p:cNvPr id="335" name="Google Shape;3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f94e8897d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the taks involved</a:t>
            </a:r>
            <a:endParaRPr/>
          </a:p>
        </p:txBody>
      </p:sp>
      <p:sp>
        <p:nvSpPr>
          <p:cNvPr id="353" name="Google Shape;353;g6f94e8897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b2148735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6b2148735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g6b2148735e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f94e8897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continuous delivery</a:t>
            </a:r>
            <a:endParaRPr/>
          </a:p>
        </p:txBody>
      </p:sp>
      <p:sp>
        <p:nvSpPr>
          <p:cNvPr id="424" name="Google Shape;424;g6f94e8897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f94e8897d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CD</a:t>
            </a:r>
            <a:endParaRPr/>
          </a:p>
        </p:txBody>
      </p:sp>
      <p:sp>
        <p:nvSpPr>
          <p:cNvPr id="433" name="Google Shape;433;g6f94e8897d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b2148735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6b2148735e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6b2148735e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f94e8897d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continuous deployment</a:t>
            </a:r>
            <a:endParaRPr/>
          </a:p>
        </p:txBody>
      </p:sp>
      <p:sp>
        <p:nvSpPr>
          <p:cNvPr id="447" name="Google Shape;447;g6f94e8897d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8ea997ca9_0_5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advantages of continuous deployment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A software release life cycle is the sum of the stages of development and maturity for a piece of computer software. Cycles range from its initial development to its eventual release, and include updated versions of the released version to help improve software or fix software bugs still present in the software.</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462" name="Google Shape;462;g78ea997ca9_0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2148735e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g6b2148735e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g6b2148735e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8ea997ca9_0_5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pre-reqs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Automated build, test, package, and deploy operations: It should be possible to automate all operations. If you have operations that are non-automatable, for example, due to security reasons or its complexity, then it's impossible to create a fully automated delivery pipeline.</a:t>
            </a:r>
            <a:endParaRPr/>
          </a:p>
          <a:p>
            <a:pPr marL="0" lvl="0" indent="0" algn="l" rtl="0">
              <a:lnSpc>
                <a:spcPct val="100000"/>
              </a:lnSpc>
              <a:spcBef>
                <a:spcPts val="0"/>
              </a:spcBef>
              <a:spcAft>
                <a:spcPts val="0"/>
              </a:spcAft>
              <a:buClr>
                <a:schemeClr val="dk1"/>
              </a:buClr>
              <a:buSzPts val="1100"/>
              <a:buFont typeface="Arial"/>
              <a:buNone/>
            </a:pPr>
            <a:r>
              <a:rPr lang="en-US"/>
              <a:t>Quick pipeline execution: The pipeline must be quick, preferably in 5-15 minutes. If our pipeline execution takes hours or days, then it won't be possible to run it after every commit to the repository.</a:t>
            </a:r>
            <a:endParaRPr/>
          </a:p>
          <a:p>
            <a:pPr marL="0" lvl="0" indent="0" algn="l" rtl="0">
              <a:lnSpc>
                <a:spcPct val="100000"/>
              </a:lnSpc>
              <a:spcBef>
                <a:spcPts val="0"/>
              </a:spcBef>
              <a:spcAft>
                <a:spcPts val="0"/>
              </a:spcAft>
              <a:buClr>
                <a:schemeClr val="dk1"/>
              </a:buClr>
              <a:buSzPts val="1100"/>
              <a:buFont typeface="Arial"/>
              <a:buNone/>
            </a:pPr>
            <a:r>
              <a:rPr lang="en-US"/>
              <a:t>Quick failure recovery: There should be a method for the quick rollback or system recovery. Otherwise, there is a risk in the production health due to frequent releases.</a:t>
            </a:r>
            <a:endParaRPr/>
          </a:p>
          <a:p>
            <a:pPr marL="0" lvl="0" indent="0" algn="l" rtl="0">
              <a:lnSpc>
                <a:spcPct val="100000"/>
              </a:lnSpc>
              <a:spcBef>
                <a:spcPts val="0"/>
              </a:spcBef>
              <a:spcAft>
                <a:spcPts val="0"/>
              </a:spcAft>
              <a:buClr>
                <a:schemeClr val="dk1"/>
              </a:buClr>
              <a:buSzPts val="1100"/>
              <a:buFont typeface="Arial"/>
              <a:buNone/>
            </a:pPr>
            <a:r>
              <a:rPr lang="en-US"/>
              <a:t>Zero-downtime deployment: The deployment cannot have any downtime as there will be multiple releases in a day.</a:t>
            </a:r>
            <a:endParaRPr/>
          </a:p>
          <a:p>
            <a:pPr marL="0" lvl="0" indent="0" algn="l" rtl="0">
              <a:lnSpc>
                <a:spcPct val="100000"/>
              </a:lnSpc>
              <a:spcBef>
                <a:spcPts val="0"/>
              </a:spcBef>
              <a:spcAft>
                <a:spcPts val="0"/>
              </a:spcAft>
              <a:buClr>
                <a:schemeClr val="dk1"/>
              </a:buClr>
              <a:buSzPts val="1100"/>
              <a:buFont typeface="Arial"/>
              <a:buNone/>
            </a:pPr>
            <a:r>
              <a:rPr lang="en-US"/>
              <a:t>Trunk-based development: Developers must check in regularly into one master branch. Otherwise, if everyone develops in their own branches, the integration and therefore the releases will be rare that is exactly the opposite of what CI/CD aims to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490" name="Google Shape;490;g78ea997ca9_0_5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f94e8897d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Briefly mention the tools</a:t>
            </a:r>
            <a:endParaRPr/>
          </a:p>
        </p:txBody>
      </p:sp>
      <p:sp>
        <p:nvSpPr>
          <p:cNvPr id="513" name="Google Shape;513;g6f94e8897d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8ea997ca9_0_6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various CI/CD tools</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521" name="Google Shape;521;g78ea997ca9_0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f94e8897d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the processes involved in each stage</a:t>
            </a:r>
            <a:endParaRPr/>
          </a:p>
        </p:txBody>
      </p:sp>
      <p:sp>
        <p:nvSpPr>
          <p:cNvPr id="556" name="Google Shape;556;g6f94e8897d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6b2148735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6b2148735e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g6b2148735e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58cc98c81_3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Introduce each stage</a:t>
            </a:r>
            <a:endParaRPr/>
          </a:p>
        </p:txBody>
      </p:sp>
      <p:sp>
        <p:nvSpPr>
          <p:cNvPr id="591" name="Google Shape;591;g658cc98c81_3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658cc98c81_3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Source in detail</a:t>
            </a:r>
            <a:endParaRPr/>
          </a:p>
        </p:txBody>
      </p:sp>
      <p:sp>
        <p:nvSpPr>
          <p:cNvPr id="630" name="Google Shape;630;g658cc98c81_3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78ea997ca9_0_7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build stage</a:t>
            </a:r>
            <a:endParaRPr/>
          </a:p>
        </p:txBody>
      </p:sp>
      <p:sp>
        <p:nvSpPr>
          <p:cNvPr id="641" name="Google Shape;641;g78ea997ca9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9040f8dfe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test</a:t>
            </a:r>
            <a:endParaRPr/>
          </a:p>
          <a:p>
            <a:pPr marL="457200" lvl="0" indent="-317500" algn="l" rtl="0">
              <a:lnSpc>
                <a:spcPct val="100000"/>
              </a:lnSpc>
              <a:spcBef>
                <a:spcPts val="0"/>
              </a:spcBef>
              <a:spcAft>
                <a:spcPts val="0"/>
              </a:spcAft>
              <a:buSzPts val="1400"/>
              <a:buChar char="●"/>
            </a:pPr>
            <a:r>
              <a:rPr lang="en-US"/>
              <a:t>Large-scale projects usually run tests in multiple stages, starting with smoke tests that perform quick sanity checks to end-to-end integration tests that test the entire system from the user’s point of view. </a:t>
            </a:r>
            <a:endParaRPr/>
          </a:p>
          <a:p>
            <a:pPr marL="457200" lvl="0" indent="-317500" algn="l" rtl="0">
              <a:lnSpc>
                <a:spcPct val="100000"/>
              </a:lnSpc>
              <a:spcBef>
                <a:spcPts val="0"/>
              </a:spcBef>
              <a:spcAft>
                <a:spcPts val="0"/>
              </a:spcAft>
              <a:buSzPts val="1400"/>
              <a:buChar char="●"/>
            </a:pPr>
            <a:r>
              <a:rPr lang="en-US"/>
              <a:t>Large test suites are typically parallelized to reduce run time.</a:t>
            </a:r>
            <a:endParaRPr/>
          </a:p>
          <a:p>
            <a:pPr marL="457200" lvl="0" indent="-317500" algn="l" rtl="0">
              <a:lnSpc>
                <a:spcPct val="100000"/>
              </a:lnSpc>
              <a:spcBef>
                <a:spcPts val="0"/>
              </a:spcBef>
              <a:spcAft>
                <a:spcPts val="0"/>
              </a:spcAft>
              <a:buSzPts val="1400"/>
              <a:buChar char="●"/>
            </a:pPr>
            <a:r>
              <a:rPr lang="en-US"/>
              <a:t>Failure during the test stage exposes problems in code that developers didn’t foresee when writing the code.</a:t>
            </a:r>
            <a:endParaRPr/>
          </a:p>
          <a:p>
            <a:pPr marL="457200" lvl="0" indent="-317500" algn="l" rtl="0">
              <a:lnSpc>
                <a:spcPct val="100000"/>
              </a:lnSpc>
              <a:spcBef>
                <a:spcPts val="0"/>
              </a:spcBef>
              <a:spcAft>
                <a:spcPts val="0"/>
              </a:spcAft>
              <a:buSzPts val="1400"/>
              <a:buChar char="●"/>
            </a:pPr>
            <a:r>
              <a:rPr lang="en-US"/>
              <a:t>It’s essential for the test stage to produce quick feedback to developers, while the problem space is still fresh in their minds.</a:t>
            </a:r>
            <a:endParaRPr/>
          </a:p>
          <a:p>
            <a:pPr marL="0" lvl="0" indent="0" algn="l" rtl="0">
              <a:lnSpc>
                <a:spcPct val="100000"/>
              </a:lnSpc>
              <a:spcBef>
                <a:spcPts val="0"/>
              </a:spcBef>
              <a:spcAft>
                <a:spcPts val="0"/>
              </a:spcAft>
              <a:buSzPts val="1400"/>
              <a:buNone/>
            </a:pPr>
            <a:endParaRPr/>
          </a:p>
        </p:txBody>
      </p:sp>
      <p:sp>
        <p:nvSpPr>
          <p:cNvPr id="658" name="Google Shape;658;g79040f8df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Introduce the topics to be covered</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8ea997ca9_0_7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deploy</a:t>
            </a:r>
            <a:endParaRPr/>
          </a:p>
        </p:txBody>
      </p:sp>
      <p:sp>
        <p:nvSpPr>
          <p:cNvPr id="677" name="Google Shape;677;g78ea997ca9_0_7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658cc98c81_3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List the tools</a:t>
            </a:r>
            <a:endParaRPr/>
          </a:p>
        </p:txBody>
      </p:sp>
      <p:sp>
        <p:nvSpPr>
          <p:cNvPr id="693" name="Google Shape;693;g658cc98c81_3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b2148735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6b2148735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g6b2148735e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78ea997ca9_0_7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Trainer Notes: Explain the params</a:t>
            </a:r>
            <a:endParaRPr/>
          </a:p>
          <a:p>
            <a:pPr marL="0" lvl="0" indent="0" algn="l" rtl="0">
              <a:lnSpc>
                <a:spcPct val="100000"/>
              </a:lnSpc>
              <a:spcBef>
                <a:spcPts val="0"/>
              </a:spcBef>
              <a:spcAft>
                <a:spcPts val="0"/>
              </a:spcAft>
              <a:buClr>
                <a:schemeClr val="dk1"/>
              </a:buClr>
              <a:buSzPts val="1100"/>
              <a:buFont typeface="Arial"/>
              <a:buNone/>
            </a:pPr>
            <a:r>
              <a:rPr lang="en-US"/>
              <a:t>Hosting options: Cloud-based tools hosted on the provider’s side require minimal configurations and can be adjusted on demand, whereas self-hosted solutions depend on your DevOps team for deployment and maintenance. While on-premises services benefit building process flexibility, hosted solutions spare the setup hardships offering greater scalability.</a:t>
            </a:r>
            <a:endParaRPr/>
          </a:p>
          <a:p>
            <a:pPr marL="0" lvl="0" indent="0" algn="l" rtl="0">
              <a:lnSpc>
                <a:spcPct val="100000"/>
              </a:lnSpc>
              <a:spcBef>
                <a:spcPts val="0"/>
              </a:spcBef>
              <a:spcAft>
                <a:spcPts val="0"/>
              </a:spcAft>
              <a:buClr>
                <a:schemeClr val="dk1"/>
              </a:buClr>
              <a:buSzPts val="1100"/>
              <a:buFont typeface="Arial"/>
              <a:buNone/>
            </a:pPr>
            <a:r>
              <a:rPr lang="en-US"/>
              <a:t>Integrations and software support: A CI tool must be flexible enough to support various types of build tools like Make, Shell Scripts, Ant, Maven, Gradle, and version control software like Subversion, Perforce, Git, etc.</a:t>
            </a:r>
            <a:endParaRPr/>
          </a:p>
          <a:p>
            <a:pPr marL="0" lvl="0" indent="0" algn="l" rtl="0">
              <a:lnSpc>
                <a:spcPct val="100000"/>
              </a:lnSpc>
              <a:spcBef>
                <a:spcPts val="0"/>
              </a:spcBef>
              <a:spcAft>
                <a:spcPts val="0"/>
              </a:spcAft>
              <a:buClr>
                <a:schemeClr val="dk1"/>
              </a:buClr>
              <a:buSzPts val="1100"/>
              <a:buFont typeface="Arial"/>
              <a:buNone/>
            </a:pPr>
            <a:r>
              <a:rPr lang="en-US"/>
              <a:t>Usability: A well-designed interface can save your time at the onboarding stage.</a:t>
            </a:r>
            <a:endParaRPr/>
          </a:p>
          <a:p>
            <a:pPr marL="0" lvl="0" indent="0" algn="l" rtl="0">
              <a:lnSpc>
                <a:spcPct val="100000"/>
              </a:lnSpc>
              <a:spcBef>
                <a:spcPts val="0"/>
              </a:spcBef>
              <a:spcAft>
                <a:spcPts val="0"/>
              </a:spcAft>
              <a:buClr>
                <a:schemeClr val="dk1"/>
              </a:buClr>
              <a:buSzPts val="1100"/>
              <a:buFont typeface="Arial"/>
              <a:buNone/>
            </a:pPr>
            <a:r>
              <a:rPr lang="en-US"/>
              <a:t>Container support: Having a deployment plugin or configuration for container orchestration tools like Kubernetes and Docker makes it easy for a CI tool to connect to the application’s target environment.</a:t>
            </a:r>
            <a:endParaRPr/>
          </a:p>
          <a:p>
            <a:pPr marL="0" lvl="0" indent="0" algn="l" rtl="0">
              <a:lnSpc>
                <a:spcPct val="100000"/>
              </a:lnSpc>
              <a:spcBef>
                <a:spcPts val="0"/>
              </a:spcBef>
              <a:spcAft>
                <a:spcPts val="0"/>
              </a:spcAft>
              <a:buClr>
                <a:schemeClr val="dk1"/>
              </a:buClr>
              <a:buSzPts val="1100"/>
              <a:buFont typeface="Arial"/>
              <a:buNone/>
            </a:pPr>
            <a:r>
              <a:rPr lang="en-US"/>
              <a:t>Library of reusable code: A solution with a varied public store of assorted plugins and usable build steps is preferable.</a:t>
            </a:r>
            <a:endParaRPr/>
          </a:p>
          <a:p>
            <a:pPr marL="0" lvl="0" indent="0" algn="l" rtl="0">
              <a:lnSpc>
                <a:spcPct val="100000"/>
              </a:lnSpc>
              <a:spcBef>
                <a:spcPts val="0"/>
              </a:spcBef>
              <a:spcAft>
                <a:spcPts val="0"/>
              </a:spcAft>
              <a:buSzPts val="1400"/>
              <a:buNone/>
            </a:pPr>
            <a:endParaRPr/>
          </a:p>
        </p:txBody>
      </p:sp>
      <p:sp>
        <p:nvSpPr>
          <p:cNvPr id="717" name="Google Shape;717;g78ea997ca9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8cc98c81_3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Compare the tools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G2 Crowd Grid of the mid-market CI tools divided into leaders (CircleCI), high performers (Travis CI and Jenkins), niche (CodeShip, TeamCity, Bamboo, and Chef), and contenders represented by TFS</a:t>
            </a:r>
            <a:endParaRPr/>
          </a:p>
        </p:txBody>
      </p:sp>
      <p:sp>
        <p:nvSpPr>
          <p:cNvPr id="746" name="Google Shape;746;g658cc98c81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9040f8dfe_1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Introduce Jenkins</a:t>
            </a:r>
            <a:endParaRPr/>
          </a:p>
          <a:p>
            <a:pPr marL="0" lvl="0" indent="0" algn="l" rtl="0">
              <a:lnSpc>
                <a:spcPct val="100000"/>
              </a:lnSpc>
              <a:spcBef>
                <a:spcPts val="0"/>
              </a:spcBef>
              <a:spcAft>
                <a:spcPts val="0"/>
              </a:spcAft>
              <a:buClr>
                <a:schemeClr val="dk1"/>
              </a:buClr>
              <a:buSzPts val="1100"/>
              <a:buFont typeface="Arial"/>
              <a:buNone/>
            </a:pPr>
            <a:r>
              <a:rPr lang="en-US"/>
              <a:t>Its integration with Docker and Kubernetes takes advantage of containers and performs even more frequent releases.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755" name="Google Shape;755;g79040f8dfe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78ea997ca9_0_8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No expenses required.</a:t>
            </a:r>
            <a:endParaRPr/>
          </a:p>
          <a:p>
            <a:pPr marL="0" lvl="0" indent="0" algn="l" rtl="0">
              <a:lnSpc>
                <a:spcPct val="100000"/>
              </a:lnSpc>
              <a:spcBef>
                <a:spcPts val="0"/>
              </a:spcBef>
              <a:spcAft>
                <a:spcPts val="0"/>
              </a:spcAft>
              <a:buClr>
                <a:schemeClr val="dk1"/>
              </a:buClr>
              <a:buSzPts val="1100"/>
              <a:buFont typeface="Arial"/>
              <a:buNone/>
            </a:pPr>
            <a:r>
              <a:rPr lang="en-US"/>
              <a:t> Jenkins is a free CI tool and is cost effective.</a:t>
            </a:r>
            <a:endParaRPr/>
          </a:p>
          <a:p>
            <a:pPr marL="0" lvl="0" indent="0" algn="l" rtl="0">
              <a:lnSpc>
                <a:spcPct val="100000"/>
              </a:lnSpc>
              <a:spcBef>
                <a:spcPts val="0"/>
              </a:spcBef>
              <a:spcAft>
                <a:spcPts val="0"/>
              </a:spcAft>
              <a:buClr>
                <a:schemeClr val="dk1"/>
              </a:buClr>
              <a:buSzPts val="1100"/>
              <a:buFont typeface="Arial"/>
              <a:buNone/>
            </a:pPr>
            <a:r>
              <a:rPr lang="en-US"/>
              <a:t>Limitless integrations. </a:t>
            </a:r>
            <a:endParaRPr/>
          </a:p>
          <a:p>
            <a:pPr marL="0" lvl="0" indent="0" algn="l" rtl="0">
              <a:lnSpc>
                <a:spcPct val="100000"/>
              </a:lnSpc>
              <a:spcBef>
                <a:spcPts val="0"/>
              </a:spcBef>
              <a:spcAft>
                <a:spcPts val="0"/>
              </a:spcAft>
              <a:buClr>
                <a:schemeClr val="dk1"/>
              </a:buClr>
              <a:buSzPts val="1100"/>
              <a:buFont typeface="Arial"/>
              <a:buNone/>
            </a:pPr>
            <a:r>
              <a:rPr lang="en-US"/>
              <a:t>Jenkins can integrate with almost any external program used for developing applications. </a:t>
            </a:r>
            <a:endParaRPr/>
          </a:p>
          <a:p>
            <a:pPr marL="0" lvl="0" indent="0" algn="l" rtl="0">
              <a:lnSpc>
                <a:spcPct val="100000"/>
              </a:lnSpc>
              <a:spcBef>
                <a:spcPts val="0"/>
              </a:spcBef>
              <a:spcAft>
                <a:spcPts val="0"/>
              </a:spcAft>
              <a:buClr>
                <a:schemeClr val="dk1"/>
              </a:buClr>
              <a:buSzPts val="1100"/>
              <a:buFont typeface="Arial"/>
              <a:buNone/>
            </a:pPr>
            <a:r>
              <a:rPr lang="en-US"/>
              <a:t>Jenkins has a rich library of plugins. </a:t>
            </a:r>
            <a:endParaRPr/>
          </a:p>
          <a:p>
            <a:pPr marL="0" lvl="0" indent="0" algn="l" rtl="0">
              <a:lnSpc>
                <a:spcPct val="100000"/>
              </a:lnSpc>
              <a:spcBef>
                <a:spcPts val="0"/>
              </a:spcBef>
              <a:spcAft>
                <a:spcPts val="0"/>
              </a:spcAft>
              <a:buClr>
                <a:schemeClr val="dk1"/>
              </a:buClr>
              <a:buSzPts val="1100"/>
              <a:buFont typeface="Arial"/>
              <a:buNone/>
            </a:pPr>
            <a:r>
              <a:rPr lang="en-US"/>
              <a:t>The Jenkins community encourages users to extend the functionality with new features by providing teaching resources.</a:t>
            </a:r>
            <a:endParaRPr/>
          </a:p>
          <a:p>
            <a:pPr marL="0" lvl="0" indent="0" algn="l" rtl="0">
              <a:lnSpc>
                <a:spcPct val="100000"/>
              </a:lnSpc>
              <a:spcBef>
                <a:spcPts val="0"/>
              </a:spcBef>
              <a:spcAft>
                <a:spcPts val="0"/>
              </a:spcAft>
              <a:buClr>
                <a:schemeClr val="dk1"/>
              </a:buClr>
              <a:buSzPts val="1100"/>
              <a:buFont typeface="Arial"/>
              <a:buNone/>
            </a:pPr>
            <a:r>
              <a:rPr lang="en-US"/>
              <a:t>Active community.</a:t>
            </a:r>
            <a:endParaRPr/>
          </a:p>
          <a:p>
            <a:pPr marL="0" lvl="0" indent="0" algn="l" rtl="0">
              <a:lnSpc>
                <a:spcPct val="100000"/>
              </a:lnSpc>
              <a:spcBef>
                <a:spcPts val="0"/>
              </a:spcBef>
              <a:spcAft>
                <a:spcPts val="0"/>
              </a:spcAft>
              <a:buClr>
                <a:schemeClr val="dk1"/>
              </a:buClr>
              <a:buSzPts val="1100"/>
              <a:buFont typeface="Arial"/>
              <a:buNone/>
            </a:pPr>
            <a:r>
              <a:rPr lang="en-US"/>
              <a:t>The Jenkins community provides a comprehensive documentation, basic and advanced tutorials, and they also hold an annual conference called the DevOps World | Jenkins World.</a:t>
            </a:r>
            <a:endParaRPr/>
          </a:p>
          <a:p>
            <a:pPr marL="0" lvl="0" indent="0" algn="l" rtl="0">
              <a:lnSpc>
                <a:spcPct val="100000"/>
              </a:lnSpc>
              <a:spcBef>
                <a:spcPts val="0"/>
              </a:spcBef>
              <a:spcAft>
                <a:spcPts val="0"/>
              </a:spcAft>
              <a:buClr>
                <a:schemeClr val="dk1"/>
              </a:buClr>
              <a:buSzPts val="1100"/>
              <a:buFont typeface="Arial"/>
              <a:buNone/>
            </a:pPr>
            <a:r>
              <a:rPr lang="en-US"/>
              <a:t>Distribution of builds and test loads on multiple machines. </a:t>
            </a:r>
            <a:endParaRPr/>
          </a:p>
          <a:p>
            <a:pPr marL="0" lvl="0" indent="0" algn="l" rtl="0">
              <a:lnSpc>
                <a:spcPct val="100000"/>
              </a:lnSpc>
              <a:spcBef>
                <a:spcPts val="0"/>
              </a:spcBef>
              <a:spcAft>
                <a:spcPts val="0"/>
              </a:spcAft>
              <a:buClr>
                <a:schemeClr val="dk1"/>
              </a:buClr>
              <a:buSzPts val="1100"/>
              <a:buFont typeface="Arial"/>
              <a:buNone/>
            </a:pPr>
            <a:r>
              <a:rPr lang="en-US"/>
              <a:t>Jenkins uses a Master-Slave architecture, where master is the main server that monitors slaves or remote machines used for distributing software builds and test loads.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771" name="Google Shape;771;g78ea997ca9_0_8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9040f8dfe_1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The documentation lacks info on pipelines creation.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794" name="Google Shape;794;g79040f8dfe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79040f8dfe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Poor UI</a:t>
            </a:r>
            <a:endParaRPr/>
          </a:p>
          <a:p>
            <a:pPr marL="0" lvl="0" indent="0" algn="l" rtl="0">
              <a:lnSpc>
                <a:spcPct val="100000"/>
              </a:lnSpc>
              <a:spcBef>
                <a:spcPts val="0"/>
              </a:spcBef>
              <a:spcAft>
                <a:spcPts val="0"/>
              </a:spcAft>
              <a:buSzPts val="1400"/>
              <a:buNone/>
            </a:pPr>
            <a:endParaRPr/>
          </a:p>
        </p:txBody>
      </p:sp>
      <p:sp>
        <p:nvSpPr>
          <p:cNvPr id="809" name="Google Shape;809;g79040f8dfe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9040f8dfe_1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the topic</a:t>
            </a:r>
            <a:endParaRPr/>
          </a:p>
          <a:p>
            <a:pPr marL="457200" lvl="0" indent="-317500" algn="l" rtl="0">
              <a:lnSpc>
                <a:spcPct val="100000"/>
              </a:lnSpc>
              <a:spcBef>
                <a:spcPts val="0"/>
              </a:spcBef>
              <a:spcAft>
                <a:spcPts val="0"/>
              </a:spcAft>
              <a:buSzPts val="1400"/>
              <a:buChar char="●"/>
            </a:pPr>
            <a:r>
              <a:rPr lang="en-US"/>
              <a:t>It offers unique features like detailed history reports, instant feedback on test failures, and reusable settings.</a:t>
            </a:r>
            <a:endParaRPr/>
          </a:p>
          <a:p>
            <a:pPr marL="457200" lvl="0" indent="-317500" algn="l" rtl="0">
              <a:lnSpc>
                <a:spcPct val="100000"/>
              </a:lnSpc>
              <a:spcBef>
                <a:spcPts val="0"/>
              </a:spcBef>
              <a:spcAft>
                <a:spcPts val="0"/>
              </a:spcAft>
              <a:buSzPts val="1400"/>
              <a:buChar char="●"/>
            </a:pPr>
            <a:r>
              <a:rPr lang="en-US"/>
              <a:t>TeamCity offers a free version with full access to all product features which is limited to 100 build configurations and three build agents. </a:t>
            </a:r>
            <a:endParaRPr/>
          </a:p>
          <a:p>
            <a:pPr marL="457200" lvl="0" indent="-317500" algn="l" rtl="0">
              <a:lnSpc>
                <a:spcPct val="100000"/>
              </a:lnSpc>
              <a:spcBef>
                <a:spcPts val="0"/>
              </a:spcBef>
              <a:spcAft>
                <a:spcPts val="0"/>
              </a:spcAft>
              <a:buSzPts val="1400"/>
              <a:buChar char="●"/>
            </a:pPr>
            <a:r>
              <a:rPr lang="en-US"/>
              <a:t>It also offers a 60-day cloud trial that bypasses on-premises installation.</a:t>
            </a:r>
            <a:endParaRPr/>
          </a:p>
          <a:p>
            <a:pPr marL="457200" lvl="0" indent="-317500" algn="l" rtl="0">
              <a:lnSpc>
                <a:spcPct val="100000"/>
              </a:lnSpc>
              <a:spcBef>
                <a:spcPts val="0"/>
              </a:spcBef>
              <a:spcAft>
                <a:spcPts val="0"/>
              </a:spcAft>
              <a:buSzPts val="1400"/>
              <a:buChar char="●"/>
            </a:pPr>
            <a:r>
              <a:rPr lang="en-US"/>
              <a:t>The price of the enterprise edition varies depending on the number of agents included.</a:t>
            </a:r>
            <a:endParaRPr/>
          </a:p>
          <a:p>
            <a:pPr marL="457200" lvl="0" indent="-317500" algn="l" rtl="0">
              <a:lnSpc>
                <a:spcPct val="100000"/>
              </a:lnSpc>
              <a:spcBef>
                <a:spcPts val="0"/>
              </a:spcBef>
              <a:spcAft>
                <a:spcPts val="0"/>
              </a:spcAft>
              <a:buSzPts val="1400"/>
              <a:buChar char="●"/>
            </a:pPr>
            <a:r>
              <a:rPr lang="en-US"/>
              <a:t>It also gives a 50 percent discount for startups and free licenses for open source projects.</a:t>
            </a:r>
            <a:endParaRPr/>
          </a:p>
        </p:txBody>
      </p:sp>
      <p:sp>
        <p:nvSpPr>
          <p:cNvPr id="817" name="Google Shape;817;g79040f8dfe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b214873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6b214873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Introduce subtitle</a:t>
            </a:r>
            <a:endParaRPr/>
          </a:p>
        </p:txBody>
      </p:sp>
      <p:sp>
        <p:nvSpPr>
          <p:cNvPr id="154" name="Google Shape;154;g6b2148735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8ea997ca9_0_8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.NET support</a:t>
            </a:r>
            <a:endParaRPr/>
          </a:p>
          <a:p>
            <a:pPr marL="0" lvl="0" indent="0" algn="l" rtl="0">
              <a:lnSpc>
                <a:spcPct val="100000"/>
              </a:lnSpc>
              <a:spcBef>
                <a:spcPts val="0"/>
              </a:spcBef>
              <a:spcAft>
                <a:spcPts val="0"/>
              </a:spcAft>
              <a:buClr>
                <a:schemeClr val="dk1"/>
              </a:buClr>
              <a:buSzPts val="1100"/>
              <a:buFont typeface="Arial"/>
              <a:buNone/>
            </a:pPr>
            <a:r>
              <a:rPr lang="en-US"/>
              <a:t>TeamCity integrates with .NET tooling better than any other CI tool and has .NET tools, such as code coverage analysis, several .NET testing frameworks, and static code analysis included.</a:t>
            </a:r>
            <a:endParaRPr/>
          </a:p>
          <a:p>
            <a:pPr marL="0" lvl="0" indent="0" algn="l" rtl="0">
              <a:lnSpc>
                <a:spcPct val="100000"/>
              </a:lnSpc>
              <a:spcBef>
                <a:spcPts val="0"/>
              </a:spcBef>
              <a:spcAft>
                <a:spcPts val="0"/>
              </a:spcAft>
              <a:buClr>
                <a:schemeClr val="dk1"/>
              </a:buClr>
              <a:buSzPts val="1100"/>
              <a:buFont typeface="Arial"/>
              <a:buNone/>
            </a:pPr>
            <a:r>
              <a:rPr lang="en-US"/>
              <a:t>Extensive VSC support</a:t>
            </a:r>
            <a:endParaRPr/>
          </a:p>
          <a:p>
            <a:pPr marL="0" lvl="0" indent="0" algn="l" rtl="0">
              <a:lnSpc>
                <a:spcPct val="100000"/>
              </a:lnSpc>
              <a:spcBef>
                <a:spcPts val="0"/>
              </a:spcBef>
              <a:spcAft>
                <a:spcPts val="0"/>
              </a:spcAft>
              <a:buClr>
                <a:schemeClr val="dk1"/>
              </a:buClr>
              <a:buSzPts val="1100"/>
              <a:buFont typeface="Arial"/>
              <a:buNone/>
            </a:pPr>
            <a:r>
              <a:rPr lang="en-US"/>
              <a:t>TeamCity allows for creating projects from just a VCS repository URL and supports all of the popular VCS: AccuRev, ClearCase, CVS, Git, Gnu bazaar, Mercurial, Perforce, Borland StarTeam, Subversion, Team Foundation Server, SourceGear Vault, Visual SourceSafe, and IBM Rational ClearCase. </a:t>
            </a:r>
            <a:endParaRPr/>
          </a:p>
          <a:p>
            <a:pPr marL="0" lvl="0" indent="0" algn="l" rtl="0">
              <a:lnSpc>
                <a:spcPct val="100000"/>
              </a:lnSpc>
              <a:spcBef>
                <a:spcPts val="0"/>
              </a:spcBef>
              <a:spcAft>
                <a:spcPts val="0"/>
              </a:spcAft>
              <a:buClr>
                <a:schemeClr val="dk1"/>
              </a:buClr>
              <a:buSzPts val="1100"/>
              <a:buFont typeface="Arial"/>
              <a:buNone/>
            </a:pPr>
            <a:r>
              <a:rPr lang="en-US"/>
              <a:t>Competent docs</a:t>
            </a:r>
            <a:endParaRPr/>
          </a:p>
          <a:p>
            <a:pPr marL="0" lvl="0" indent="0" algn="l" rtl="0">
              <a:lnSpc>
                <a:spcPct val="100000"/>
              </a:lnSpc>
              <a:spcBef>
                <a:spcPts val="0"/>
              </a:spcBef>
              <a:spcAft>
                <a:spcPts val="0"/>
              </a:spcAft>
              <a:buClr>
                <a:schemeClr val="dk1"/>
              </a:buClr>
              <a:buSzPts val="1100"/>
              <a:buFont typeface="Arial"/>
              <a:buNone/>
            </a:pPr>
            <a:r>
              <a:rPr lang="en-US"/>
              <a:t>The documentation is thorough, extensive and explains the overall functionality in detail.</a:t>
            </a:r>
            <a:endParaRPr/>
          </a:p>
          <a:p>
            <a:pPr marL="0" lvl="0" indent="0" algn="l" rtl="0">
              <a:lnSpc>
                <a:spcPct val="100000"/>
              </a:lnSpc>
              <a:spcBef>
                <a:spcPts val="0"/>
              </a:spcBef>
              <a:spcAft>
                <a:spcPts val="0"/>
              </a:spcAft>
              <a:buClr>
                <a:schemeClr val="dk1"/>
              </a:buClr>
              <a:buSzPts val="1100"/>
              <a:buFont typeface="Arial"/>
              <a:buNone/>
            </a:pPr>
            <a:r>
              <a:rPr lang="en-US"/>
              <a:t>Ease of setup </a:t>
            </a:r>
            <a:endParaRPr/>
          </a:p>
          <a:p>
            <a:pPr marL="0" lvl="0" indent="0" algn="l" rtl="0">
              <a:lnSpc>
                <a:spcPct val="100000"/>
              </a:lnSpc>
              <a:spcBef>
                <a:spcPts val="0"/>
              </a:spcBef>
              <a:spcAft>
                <a:spcPts val="0"/>
              </a:spcAft>
              <a:buClr>
                <a:schemeClr val="dk1"/>
              </a:buClr>
              <a:buSzPts val="1100"/>
              <a:buFont typeface="Arial"/>
              <a:buNone/>
            </a:pPr>
            <a:r>
              <a:rPr lang="en-US"/>
              <a:t>TeamCity is easy to set up and ready to work right after installation. </a:t>
            </a:r>
            <a:endParaRPr/>
          </a:p>
          <a:p>
            <a:pPr marL="0" lvl="0" indent="0" algn="l" rtl="0">
              <a:lnSpc>
                <a:spcPct val="100000"/>
              </a:lnSpc>
              <a:spcBef>
                <a:spcPts val="0"/>
              </a:spcBef>
              <a:spcAft>
                <a:spcPts val="0"/>
              </a:spcAft>
              <a:buClr>
                <a:schemeClr val="dk1"/>
              </a:buClr>
              <a:buSzPts val="1100"/>
              <a:buFont typeface="Arial"/>
              <a:buNone/>
            </a:pPr>
            <a:r>
              <a:rPr lang="en-US"/>
              <a:t>Built-in features</a:t>
            </a:r>
            <a:endParaRPr/>
          </a:p>
          <a:p>
            <a:pPr marL="0" lvl="0" indent="0" algn="l" rtl="0">
              <a:lnSpc>
                <a:spcPct val="100000"/>
              </a:lnSpc>
              <a:spcBef>
                <a:spcPts val="0"/>
              </a:spcBef>
              <a:spcAft>
                <a:spcPts val="0"/>
              </a:spcAft>
              <a:buClr>
                <a:schemeClr val="dk1"/>
              </a:buClr>
              <a:buSzPts val="1100"/>
              <a:buFont typeface="Arial"/>
              <a:buNone/>
            </a:pPr>
            <a:r>
              <a:rPr lang="en-US"/>
              <a:t>TeamCity provides a good set of out-of-the-box functions for building a project.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33" name="Google Shape;833;g78ea997ca9_0_8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658cc98c81_3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856" name="Google Shape;856;g658cc98c81_3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79040f8dfe_1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Bamboo is free to try for 30 days. </a:t>
            </a:r>
            <a:endParaRPr/>
          </a:p>
          <a:p>
            <a:pPr marL="0" lvl="0" indent="0" algn="l" rtl="0">
              <a:lnSpc>
                <a:spcPct val="100000"/>
              </a:lnSpc>
              <a:spcBef>
                <a:spcPts val="0"/>
              </a:spcBef>
              <a:spcAft>
                <a:spcPts val="0"/>
              </a:spcAft>
              <a:buClr>
                <a:schemeClr val="dk1"/>
              </a:buClr>
              <a:buSzPts val="1100"/>
              <a:buFont typeface="Arial"/>
              <a:buNone/>
            </a:pPr>
            <a:r>
              <a:rPr lang="en-US"/>
              <a:t>After the free-trial, the user tier options include unlimited local agents and 10 jobs, and scale up to 1000 remote agents with the price ranging from $10 to $126,500 accordingly. </a:t>
            </a:r>
            <a:endParaRPr/>
          </a:p>
          <a:p>
            <a:pPr marL="0" lvl="0" indent="0" algn="l" rtl="0">
              <a:lnSpc>
                <a:spcPct val="100000"/>
              </a:lnSpc>
              <a:spcBef>
                <a:spcPts val="0"/>
              </a:spcBef>
              <a:spcAft>
                <a:spcPts val="0"/>
              </a:spcAft>
              <a:buClr>
                <a:schemeClr val="dk1"/>
              </a:buClr>
              <a:buSzPts val="1100"/>
              <a:buFont typeface="Arial"/>
              <a:buNone/>
            </a:pPr>
            <a:r>
              <a:rPr lang="en-US"/>
              <a:t>All Atlassian software is free for any open source project that meets their defined criteria.</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89" name="Google Shape;889;g79040f8dfe_1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78ea997ca9_0_9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905" name="Google Shape;905;g78ea997ca9_0_9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78ea997ca9_0_9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927" name="Google Shape;927;g78ea997ca9_0_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58cc98c81_3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the topic</a:t>
            </a:r>
            <a:endParaRPr/>
          </a:p>
          <a:p>
            <a:pPr marL="457200" lvl="0" indent="-317500" algn="l" rtl="0">
              <a:lnSpc>
                <a:spcPct val="100000"/>
              </a:lnSpc>
              <a:spcBef>
                <a:spcPts val="0"/>
              </a:spcBef>
              <a:spcAft>
                <a:spcPts val="0"/>
              </a:spcAft>
              <a:buSzPts val="1400"/>
              <a:buChar char="●"/>
            </a:pPr>
            <a:r>
              <a:rPr lang="en-US"/>
              <a:t>The first 100 builds with Travis CI are free. </a:t>
            </a:r>
            <a:endParaRPr/>
          </a:p>
          <a:p>
            <a:pPr marL="457200" lvl="0" indent="-317500" algn="l" rtl="0">
              <a:lnSpc>
                <a:spcPct val="100000"/>
              </a:lnSpc>
              <a:spcBef>
                <a:spcPts val="0"/>
              </a:spcBef>
              <a:spcAft>
                <a:spcPts val="0"/>
              </a:spcAft>
              <a:buSzPts val="1400"/>
              <a:buChar char="●"/>
            </a:pPr>
            <a:r>
              <a:rPr lang="en-US"/>
              <a:t>There are four pricing plans for hobby projects ($69 per month), and for small, growing, and larger teams (from $129 to 489$ per month). </a:t>
            </a:r>
            <a:endParaRPr/>
          </a:p>
          <a:p>
            <a:pPr marL="457200" lvl="0" indent="-317500" algn="l" rtl="0">
              <a:lnSpc>
                <a:spcPct val="100000"/>
              </a:lnSpc>
              <a:spcBef>
                <a:spcPts val="0"/>
              </a:spcBef>
              <a:spcAft>
                <a:spcPts val="0"/>
              </a:spcAft>
              <a:buSzPts val="1400"/>
              <a:buChar char="●"/>
            </a:pPr>
            <a:r>
              <a:rPr lang="en-US"/>
              <a:t>They differ in the number of concurrent jobs that can be run. </a:t>
            </a:r>
            <a:endParaRPr/>
          </a:p>
          <a:p>
            <a:pPr marL="457200" lvl="0" indent="0" algn="l" rtl="0">
              <a:lnSpc>
                <a:spcPct val="100000"/>
              </a:lnSpc>
              <a:spcBef>
                <a:spcPts val="0"/>
              </a:spcBef>
              <a:spcAft>
                <a:spcPts val="0"/>
              </a:spcAft>
              <a:buSzPts val="1400"/>
              <a:buNone/>
            </a:pPr>
            <a:endParaRPr/>
          </a:p>
        </p:txBody>
      </p:sp>
      <p:sp>
        <p:nvSpPr>
          <p:cNvPr id="960" name="Google Shape;960;g658cc98c81_3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8ea997ca9_0_10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976" name="Google Shape;976;g78ea997ca9_0_10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78ea997ca9_0_10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998" name="Google Shape;998;g78ea997ca9_0_10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79040f8dfe_1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The free Linux package includes one container. Further configurations require a paid plan.</a:t>
            </a:r>
            <a:endParaRPr/>
          </a:p>
          <a:p>
            <a:pPr marL="0" lvl="0" indent="0" algn="l" rtl="0">
              <a:lnSpc>
                <a:spcPct val="100000"/>
              </a:lnSpc>
              <a:spcBef>
                <a:spcPts val="0"/>
              </a:spcBef>
              <a:spcAft>
                <a:spcPts val="0"/>
              </a:spcAft>
              <a:buClr>
                <a:schemeClr val="dk1"/>
              </a:buClr>
              <a:buSzPts val="1100"/>
              <a:buFont typeface="Arial"/>
              <a:buNone/>
            </a:pPr>
            <a:r>
              <a:rPr lang="en-US"/>
              <a:t>CircleCI also provides personal usage-based price plan.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31" name="Google Shape;1031;g79040f8dfe_1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78ea997ca9_0_10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a:p>
            <a:pPr marL="0" lvl="0" indent="0" algn="l" rtl="0">
              <a:lnSpc>
                <a:spcPct val="100000"/>
              </a:lnSpc>
              <a:spcBef>
                <a:spcPts val="0"/>
              </a:spcBef>
              <a:spcAft>
                <a:spcPts val="0"/>
              </a:spcAft>
              <a:buClr>
                <a:schemeClr val="dk1"/>
              </a:buClr>
              <a:buSzPts val="1100"/>
              <a:buFont typeface="Arial"/>
              <a:buNone/>
            </a:pPr>
            <a:r>
              <a:rPr lang="en-US"/>
              <a:t>Simple UI</a:t>
            </a:r>
            <a:endParaRPr/>
          </a:p>
          <a:p>
            <a:pPr marL="0" lvl="0" indent="0" algn="l" rtl="0">
              <a:lnSpc>
                <a:spcPct val="100000"/>
              </a:lnSpc>
              <a:spcBef>
                <a:spcPts val="0"/>
              </a:spcBef>
              <a:spcAft>
                <a:spcPts val="0"/>
              </a:spcAft>
              <a:buClr>
                <a:schemeClr val="dk1"/>
              </a:buClr>
              <a:buSzPts val="1100"/>
              <a:buFont typeface="Arial"/>
              <a:buNone/>
            </a:pPr>
            <a:r>
              <a:rPr lang="en-US"/>
              <a:t>CircleCI is known for its user-friendly interface for managing builds or jobs. </a:t>
            </a:r>
            <a:endParaRPr/>
          </a:p>
          <a:p>
            <a:pPr marL="0" lvl="0" indent="0" algn="l" rtl="0">
              <a:lnSpc>
                <a:spcPct val="100000"/>
              </a:lnSpc>
              <a:spcBef>
                <a:spcPts val="0"/>
              </a:spcBef>
              <a:spcAft>
                <a:spcPts val="0"/>
              </a:spcAft>
              <a:buClr>
                <a:schemeClr val="dk1"/>
              </a:buClr>
              <a:buSzPts val="1100"/>
              <a:buFont typeface="Arial"/>
              <a:buNone/>
            </a:pPr>
            <a:r>
              <a:rPr lang="en-US"/>
              <a:t>Its single-page web app is clean and easy to understand.</a:t>
            </a:r>
            <a:endParaRPr/>
          </a:p>
          <a:p>
            <a:pPr marL="0" lvl="0" indent="0" algn="l" rtl="0">
              <a:lnSpc>
                <a:spcPct val="100000"/>
              </a:lnSpc>
              <a:spcBef>
                <a:spcPts val="0"/>
              </a:spcBef>
              <a:spcAft>
                <a:spcPts val="0"/>
              </a:spcAft>
              <a:buClr>
                <a:schemeClr val="dk1"/>
              </a:buClr>
              <a:buSzPts val="1100"/>
              <a:buFont typeface="Arial"/>
              <a:buNone/>
            </a:pPr>
            <a:r>
              <a:rPr lang="en-US"/>
              <a:t>High-quality customer support</a:t>
            </a:r>
            <a:endParaRPr/>
          </a:p>
          <a:p>
            <a:pPr marL="0" lvl="0" indent="0" algn="l" rtl="0">
              <a:lnSpc>
                <a:spcPct val="100000"/>
              </a:lnSpc>
              <a:spcBef>
                <a:spcPts val="0"/>
              </a:spcBef>
              <a:spcAft>
                <a:spcPts val="0"/>
              </a:spcAft>
              <a:buClr>
                <a:schemeClr val="dk1"/>
              </a:buClr>
              <a:buSzPts val="1100"/>
              <a:buFont typeface="Arial"/>
              <a:buNone/>
            </a:pPr>
            <a:r>
              <a:rPr lang="en-US"/>
              <a:t>They respond to requests within 12 hours.</a:t>
            </a:r>
            <a:endParaRPr/>
          </a:p>
          <a:p>
            <a:pPr marL="0" lvl="0" indent="0" algn="l" rtl="0">
              <a:lnSpc>
                <a:spcPct val="100000"/>
              </a:lnSpc>
              <a:spcBef>
                <a:spcPts val="0"/>
              </a:spcBef>
              <a:spcAft>
                <a:spcPts val="0"/>
              </a:spcAft>
              <a:buClr>
                <a:schemeClr val="dk1"/>
              </a:buClr>
              <a:buSzPts val="1100"/>
              <a:buFont typeface="Arial"/>
              <a:buNone/>
            </a:pPr>
            <a:r>
              <a:rPr lang="en-US"/>
              <a:t>Test Support</a:t>
            </a:r>
            <a:endParaRPr/>
          </a:p>
          <a:p>
            <a:pPr marL="0" lvl="0" indent="0" algn="l" rtl="0">
              <a:lnSpc>
                <a:spcPct val="100000"/>
              </a:lnSpc>
              <a:spcBef>
                <a:spcPts val="0"/>
              </a:spcBef>
              <a:spcAft>
                <a:spcPts val="0"/>
              </a:spcAft>
              <a:buClr>
                <a:schemeClr val="dk1"/>
              </a:buClr>
              <a:buSzPts val="1100"/>
              <a:buFont typeface="Arial"/>
              <a:buNone/>
            </a:pPr>
            <a:r>
              <a:rPr lang="en-US"/>
              <a:t>CircleCI runs all types of software tests including web, mobile, and container environments.</a:t>
            </a:r>
            <a:endParaRPr/>
          </a:p>
          <a:p>
            <a:pPr marL="0" lvl="0" indent="0" algn="l" rtl="0">
              <a:lnSpc>
                <a:spcPct val="100000"/>
              </a:lnSpc>
              <a:spcBef>
                <a:spcPts val="0"/>
              </a:spcBef>
              <a:spcAft>
                <a:spcPts val="0"/>
              </a:spcAft>
              <a:buClr>
                <a:schemeClr val="dk1"/>
              </a:buClr>
              <a:buSzPts val="1100"/>
              <a:buFont typeface="Arial"/>
              <a:buNone/>
            </a:pPr>
            <a:r>
              <a:rPr lang="en-US"/>
              <a:t>Caching of requirements installation and third-party dependencies</a:t>
            </a:r>
            <a:endParaRPr/>
          </a:p>
          <a:p>
            <a:pPr marL="0" lvl="0" indent="0" algn="l" rtl="0">
              <a:lnSpc>
                <a:spcPct val="100000"/>
              </a:lnSpc>
              <a:spcBef>
                <a:spcPts val="0"/>
              </a:spcBef>
              <a:spcAft>
                <a:spcPts val="0"/>
              </a:spcAft>
              <a:buClr>
                <a:schemeClr val="dk1"/>
              </a:buClr>
              <a:buSzPts val="1100"/>
              <a:buFont typeface="Arial"/>
              <a:buNone/>
            </a:pPr>
            <a:r>
              <a:rPr lang="en-US"/>
              <a:t> Instead of installing the environments, CircleCI can take data from multiple projects using the granular check-out-key options.</a:t>
            </a:r>
            <a:endParaRPr/>
          </a:p>
          <a:p>
            <a:pPr marL="0" lvl="0" indent="0" algn="l" rtl="0">
              <a:lnSpc>
                <a:spcPct val="100000"/>
              </a:lnSpc>
              <a:spcBef>
                <a:spcPts val="0"/>
              </a:spcBef>
              <a:spcAft>
                <a:spcPts val="0"/>
              </a:spcAft>
              <a:buClr>
                <a:schemeClr val="dk1"/>
              </a:buClr>
              <a:buSzPts val="1100"/>
              <a:buFont typeface="Arial"/>
              <a:buNone/>
            </a:pPr>
            <a:r>
              <a:rPr lang="en-US"/>
              <a:t>No need for manual debugging</a:t>
            </a:r>
            <a:endParaRPr/>
          </a:p>
          <a:p>
            <a:pPr marL="0" lvl="0" indent="0" algn="l" rtl="0">
              <a:lnSpc>
                <a:spcPct val="100000"/>
              </a:lnSpc>
              <a:spcBef>
                <a:spcPts val="0"/>
              </a:spcBef>
              <a:spcAft>
                <a:spcPts val="0"/>
              </a:spcAft>
              <a:buClr>
                <a:schemeClr val="dk1"/>
              </a:buClr>
              <a:buSzPts val="1100"/>
              <a:buFont typeface="Arial"/>
              <a:buNone/>
            </a:pPr>
            <a:r>
              <a:rPr lang="en-US"/>
              <a:t>CircleCI has debugging feature Debug via SSH.</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47" name="Google Shape;1047;g78ea997ca9_0_10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f94e8897d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Explain traditional delivery process</a:t>
            </a:r>
            <a:endParaRPr/>
          </a:p>
        </p:txBody>
      </p:sp>
      <p:sp>
        <p:nvSpPr>
          <p:cNvPr id="159" name="Google Shape;159;g6f94e8897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78ea997ca9_0_10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1070" name="Google Shape;1070;g78ea997ca9_0_10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58cc98c81_3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658cc98c81_3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g658cc98c81_3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73e0cd8ec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9" name="Google Shape;1099;g73e0cd8ec3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0" name="Google Shape;1100;g73e0cd8ec3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73e0cd8ec3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73e0cd8ec3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1" name="Google Shape;1111;g73e0cd8ec3_2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73e0cd8ec3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73e0cd8ec3_2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4" name="Google Shape;1124;g73e0cd8ec3_2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73e0cd8ec3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g73e0cd8ec3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3" name="Google Shape;1133;g73e0cd8ec3_2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3e0cd8ec3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g73e0cd8ec3_2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g73e0cd8ec3_2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73e0cd8ec3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g73e0cd8ec3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g73e0cd8ec3_2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658cc98c81_3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7" name="Google Shape;1167;g658cc98c81_3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8" name="Google Shape;1168;g658cc98c81_3_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8ea997ca9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100"/>
              <a:buNone/>
            </a:pPr>
            <a:r>
              <a:rPr lang="en-US"/>
              <a:t>Development: </a:t>
            </a:r>
            <a:endParaRPr/>
          </a:p>
          <a:p>
            <a:pPr marL="0" lvl="0" indent="0" algn="l" rtl="0">
              <a:lnSpc>
                <a:spcPct val="100000"/>
              </a:lnSpc>
              <a:spcBef>
                <a:spcPts val="0"/>
              </a:spcBef>
              <a:spcAft>
                <a:spcPts val="0"/>
              </a:spcAft>
              <a:buSzPts val="1100"/>
              <a:buNone/>
            </a:pPr>
            <a:r>
              <a:rPr lang="en-US"/>
              <a:t>The developers work on the product, often using some Agile technique like Scrum or Kanban. After the implementation, the code is passed to the QA team.</a:t>
            </a:r>
            <a:endParaRPr/>
          </a:p>
          <a:p>
            <a:pPr marL="0" lvl="0" indent="0" algn="l" rtl="0">
              <a:lnSpc>
                <a:spcPct val="100000"/>
              </a:lnSpc>
              <a:spcBef>
                <a:spcPts val="0"/>
              </a:spcBef>
              <a:spcAft>
                <a:spcPts val="0"/>
              </a:spcAft>
              <a:buSzPts val="1100"/>
              <a:buNone/>
            </a:pPr>
            <a:r>
              <a:rPr lang="en-US"/>
              <a:t>Quality Assurance: </a:t>
            </a:r>
            <a:endParaRPr/>
          </a:p>
          <a:p>
            <a:pPr marL="0" lvl="0" indent="0" algn="l" rtl="0">
              <a:lnSpc>
                <a:spcPct val="100000"/>
              </a:lnSpc>
              <a:spcBef>
                <a:spcPts val="0"/>
              </a:spcBef>
              <a:spcAft>
                <a:spcPts val="0"/>
              </a:spcAft>
              <a:buSzPts val="1100"/>
              <a:buNone/>
            </a:pPr>
            <a:r>
              <a:rPr lang="en-US"/>
              <a:t>The QA team performs a suite of Integration Testing, Acceptance Testing, and Non-functional Testing. </a:t>
            </a:r>
            <a:endParaRPr/>
          </a:p>
          <a:p>
            <a:pPr marL="0" lvl="0" indent="0" algn="l" rtl="0">
              <a:lnSpc>
                <a:spcPct val="100000"/>
              </a:lnSpc>
              <a:spcBef>
                <a:spcPts val="0"/>
              </a:spcBef>
              <a:spcAft>
                <a:spcPts val="0"/>
              </a:spcAft>
              <a:buSzPts val="1100"/>
              <a:buNone/>
            </a:pPr>
            <a:r>
              <a:rPr lang="en-US"/>
              <a:t>Any bug detected goes back to the development team. </a:t>
            </a:r>
            <a:endParaRPr/>
          </a:p>
          <a:p>
            <a:pPr marL="0" lvl="0" indent="0" algn="l" rtl="0">
              <a:lnSpc>
                <a:spcPct val="100000"/>
              </a:lnSpc>
              <a:spcBef>
                <a:spcPts val="0"/>
              </a:spcBef>
              <a:spcAft>
                <a:spcPts val="0"/>
              </a:spcAft>
              <a:buSzPts val="1100"/>
              <a:buNone/>
            </a:pPr>
            <a:r>
              <a:rPr lang="en-US"/>
              <a:t>Operations: </a:t>
            </a:r>
            <a:endParaRPr/>
          </a:p>
          <a:p>
            <a:pPr marL="0" lvl="0" indent="0" algn="l" rtl="0">
              <a:lnSpc>
                <a:spcPct val="100000"/>
              </a:lnSpc>
              <a:spcBef>
                <a:spcPts val="0"/>
              </a:spcBef>
              <a:spcAft>
                <a:spcPts val="0"/>
              </a:spcAft>
              <a:buSzPts val="1100"/>
              <a:buNone/>
            </a:pPr>
            <a:r>
              <a:rPr lang="en-US"/>
              <a:t>This involves passing the code to the Operations team to perform the release and monitor the production. </a:t>
            </a:r>
            <a:endParaRPr/>
          </a:p>
          <a:p>
            <a:pPr marL="0" lvl="0" indent="0" algn="l" rtl="0">
              <a:lnSpc>
                <a:spcPct val="100000"/>
              </a:lnSpc>
              <a:spcBef>
                <a:spcPts val="0"/>
              </a:spcBef>
              <a:spcAft>
                <a:spcPts val="0"/>
              </a:spcAft>
              <a:buSzPts val="1100"/>
              <a:buNone/>
            </a:pPr>
            <a:r>
              <a:rPr lang="en-US"/>
              <a:t>If there is a problem, developers are contacted to help the Operations team.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201" name="Google Shape;201;g78ea997ca9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8ea997ca9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drawbacks</a:t>
            </a:r>
            <a:endParaRPr/>
          </a:p>
          <a:p>
            <a:pPr marL="457200" lvl="0" indent="-317500" algn="l" rtl="0">
              <a:lnSpc>
                <a:spcPct val="100000"/>
              </a:lnSpc>
              <a:spcBef>
                <a:spcPts val="0"/>
              </a:spcBef>
              <a:spcAft>
                <a:spcPts val="0"/>
              </a:spcAft>
              <a:buSzPts val="1400"/>
              <a:buAutoNum type="arabicPeriod"/>
            </a:pPr>
            <a:r>
              <a:rPr lang="en-US"/>
              <a:t>Risky hotfixes: Hotfixes can't usually wait for the full UAT phase, so they tend to be tested differently (the UAT phase is shortened) or not tested at all.</a:t>
            </a:r>
            <a:endParaRPr/>
          </a:p>
          <a:p>
            <a:pPr marL="457200" lvl="0" indent="-317500" algn="l" rtl="0">
              <a:lnSpc>
                <a:spcPct val="100000"/>
              </a:lnSpc>
              <a:spcBef>
                <a:spcPts val="0"/>
              </a:spcBef>
              <a:spcAft>
                <a:spcPts val="0"/>
              </a:spcAft>
              <a:buSzPts val="1400"/>
              <a:buAutoNum type="arabicPeriod"/>
            </a:pPr>
            <a:r>
              <a:rPr lang="en-US"/>
              <a:t>Slow delivery: The customer receives the product long after the requirements were specified, resulting in an unsuitable market.</a:t>
            </a:r>
            <a:endParaRPr/>
          </a:p>
          <a:p>
            <a:pPr marL="457200" lvl="0" indent="-317500" algn="l" rtl="0">
              <a:lnSpc>
                <a:spcPct val="100000"/>
              </a:lnSpc>
              <a:spcBef>
                <a:spcPts val="0"/>
              </a:spcBef>
              <a:spcAft>
                <a:spcPts val="0"/>
              </a:spcAft>
              <a:buSzPts val="1400"/>
              <a:buAutoNum type="arabicPeriod"/>
            </a:pPr>
            <a:r>
              <a:rPr lang="en-US"/>
              <a:t>Long feedback cycle: Bugs are only identified later in the testing phase.</a:t>
            </a:r>
            <a:endParaRPr/>
          </a:p>
          <a:p>
            <a:pPr marL="457200" lvl="0" indent="-317500" algn="l" rtl="0">
              <a:lnSpc>
                <a:spcPct val="100000"/>
              </a:lnSpc>
              <a:spcBef>
                <a:spcPts val="0"/>
              </a:spcBef>
              <a:spcAft>
                <a:spcPts val="0"/>
              </a:spcAft>
              <a:buSzPts val="1400"/>
              <a:buAutoNum type="arabicPeriod"/>
            </a:pPr>
            <a:r>
              <a:rPr lang="en-US"/>
              <a:t>Lack of automation: Rare releases don't encourage automation, leading to unpredictable releases.</a:t>
            </a:r>
            <a:endParaRPr/>
          </a:p>
          <a:p>
            <a:pPr marL="457200" lvl="0" indent="-317500" algn="l" rtl="0">
              <a:lnSpc>
                <a:spcPct val="100000"/>
              </a:lnSpc>
              <a:spcBef>
                <a:spcPts val="0"/>
              </a:spcBef>
              <a:spcAft>
                <a:spcPts val="0"/>
              </a:spcAft>
              <a:buSzPts val="1400"/>
              <a:buAutoNum type="arabicPeriod"/>
            </a:pPr>
            <a:r>
              <a:rPr lang="en-US"/>
              <a:t>Stress: Unpredictable releases are stressful for the operations team. </a:t>
            </a:r>
            <a:endParaRPr/>
          </a:p>
          <a:p>
            <a:pPr marL="457200" lvl="0" indent="-317500" algn="l" rtl="0">
              <a:lnSpc>
                <a:spcPct val="100000"/>
              </a:lnSpc>
              <a:spcBef>
                <a:spcPts val="0"/>
              </a:spcBef>
              <a:spcAft>
                <a:spcPts val="0"/>
              </a:spcAft>
              <a:buSzPts val="1400"/>
              <a:buAutoNum type="arabicPeriod"/>
            </a:pPr>
            <a:r>
              <a:rPr lang="en-US"/>
              <a:t>Poor communication: Work passed from one team to another causes people start to care only about their part, rather than the complete product. In case anything goes wrong, that usually leads to the blaming game instead of cooperation.</a:t>
            </a:r>
            <a:endParaRPr/>
          </a:p>
          <a:p>
            <a:pPr marL="457200" lvl="0" indent="-317500" algn="l" rtl="0">
              <a:lnSpc>
                <a:spcPct val="100000"/>
              </a:lnSpc>
              <a:spcBef>
                <a:spcPts val="0"/>
              </a:spcBef>
              <a:spcAft>
                <a:spcPts val="0"/>
              </a:spcAft>
              <a:buSzPts val="1400"/>
              <a:buAutoNum type="arabicPeriod"/>
            </a:pPr>
            <a:r>
              <a:rPr lang="en-US"/>
              <a:t>Shared responsibility: No team takes the responsibility for the product from A to Z.  For developers: "done" means that requirements are implemented. For testers: "done" means that the code is tested. For operations: "done" means that the code is released.</a:t>
            </a:r>
            <a:endParaRPr/>
          </a:p>
          <a:p>
            <a:pPr marL="457200" lvl="0" indent="-317500" algn="l" rtl="0">
              <a:lnSpc>
                <a:spcPct val="100000"/>
              </a:lnSpc>
              <a:spcBef>
                <a:spcPts val="0"/>
              </a:spcBef>
              <a:spcAft>
                <a:spcPts val="0"/>
              </a:spcAft>
              <a:buSzPts val="1400"/>
              <a:buAutoNum type="arabicPeriod"/>
            </a:pPr>
            <a:r>
              <a:rPr lang="en-US"/>
              <a:t>Lower job satisfaction: Each phase is interesting for a different team, but other teams need to support the process.  For example, the development phase is interesting for developers but, during two other phases, they still need to fix bugs and support the release, which usually is not interesting for them at all.</a:t>
            </a:r>
            <a:endParaRPr/>
          </a:p>
        </p:txBody>
      </p:sp>
      <p:sp>
        <p:nvSpPr>
          <p:cNvPr id="217" name="Google Shape;217;g78ea997ca9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2148735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6b2148735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6b2148735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8ea997ca9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Trainer Notes: Introduce CI</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Integration in software engineering means combining software parts (so-called subsystems) into one system.</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259" name="Google Shape;259;g78ea997ca9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4"/>
          <p:cNvSpPr/>
          <p:nvPr/>
        </p:nvSpPr>
        <p:spPr>
          <a:xfrm>
            <a:off x="7305963" y="4785843"/>
            <a:ext cx="8128000" cy="4226798"/>
          </a:xfrm>
          <a:prstGeom prst="rect">
            <a:avLst/>
          </a:prstGeom>
          <a:noFill/>
          <a:ln>
            <a:noFill/>
          </a:ln>
        </p:spPr>
        <p:txBody>
          <a:bodyPr spcFirstLastPara="1" wrap="square" lIns="91425" tIns="45700" rIns="91425" bIns="45700" anchor="t" anchorCtr="0">
            <a:spAutoFit/>
          </a:bodyPr>
          <a:lstStyle/>
          <a:p>
            <a:pPr marL="228600" marR="0" lvl="0" indent="-228600" algn="ctr" rtl="0">
              <a:lnSpc>
                <a:spcPct val="100000"/>
              </a:lnSpc>
              <a:spcBef>
                <a:spcPts val="0"/>
              </a:spcBef>
              <a:spcAft>
                <a:spcPts val="0"/>
              </a:spcAft>
              <a:buNone/>
            </a:pPr>
            <a:r>
              <a:rPr lang="en-US" sz="3600" b="1" i="0" u="none" strike="noStrike" cap="none">
                <a:solidFill>
                  <a:srgbClr val="434343"/>
                </a:solidFill>
                <a:latin typeface="Open Sans"/>
                <a:ea typeface="Open Sans"/>
                <a:cs typeface="Open Sans"/>
                <a:sym typeface="Open Sans"/>
              </a:rPr>
              <a:t>Post Graduate Program </a:t>
            </a:r>
            <a:endParaRPr sz="3600" b="0" i="0" u="none" strike="noStrike" cap="none">
              <a:solidFill>
                <a:srgbClr val="00000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r>
              <a:rPr lang="en-US" sz="3600" b="1" i="0" u="none" strike="noStrike" cap="none">
                <a:solidFill>
                  <a:srgbClr val="434343"/>
                </a:solidFill>
                <a:latin typeface="Open Sans"/>
                <a:ea typeface="Open Sans"/>
                <a:cs typeface="Open Sans"/>
                <a:sym typeface="Open Sans"/>
              </a:rPr>
              <a:t>in DevOps</a:t>
            </a:r>
            <a:endParaRPr sz="3600" b="0" i="0" u="none" strike="noStrike" cap="none">
              <a:solidFill>
                <a:srgbClr val="00000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br>
              <a:rPr lang="en-US" sz="3600" b="1" i="0" u="none" strike="noStrike" cap="none">
                <a:solidFill>
                  <a:srgbClr val="434343"/>
                </a:solidFill>
                <a:latin typeface="Open Sans"/>
                <a:ea typeface="Open Sans"/>
                <a:cs typeface="Open Sans"/>
                <a:sym typeface="Open Sans"/>
              </a:rPr>
            </a:br>
            <a:br>
              <a:rPr lang="en-US" sz="3600" b="1" i="0" u="none" strike="noStrike" cap="none">
                <a:solidFill>
                  <a:srgbClr val="434343"/>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br>
              <a:rPr lang="en-US" sz="3600" b="0" i="0" u="none" strike="noStrike" cap="none">
                <a:solidFill>
                  <a:srgbClr val="000000"/>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88"/>
        <p:cNvGrpSpPr/>
        <p:nvPr/>
      </p:nvGrpSpPr>
      <p:grpSpPr>
        <a:xfrm>
          <a:off x="0" y="0"/>
          <a:ext cx="0" cy="0"/>
          <a:chOff x="0" y="0"/>
          <a:chExt cx="0" cy="0"/>
        </a:xfrm>
      </p:grpSpPr>
      <p:pic>
        <p:nvPicPr>
          <p:cNvPr id="89" name="Google Shape;89;p4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90" name="Google Shape;90;p43"/>
          <p:cNvSpPr txBox="1"/>
          <p:nvPr/>
        </p:nvSpPr>
        <p:spPr>
          <a:xfrm>
            <a:off x="1367553" y="928264"/>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1" name="Google Shape;91;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43"/>
          <p:cNvSpPr txBox="1">
            <a:spLocks noGrp="1"/>
          </p:cNvSpPr>
          <p:nvPr>
            <p:ph type="body" idx="4"/>
          </p:nvPr>
        </p:nvSpPr>
        <p:spPr>
          <a:xfrm>
            <a:off x="3443970" y="717756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7" name="Google Shape;97;p43"/>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8" name="Google Shape;98;p43"/>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9" name="Google Shape;99;p43"/>
          <p:cNvSpPr txBox="1"/>
          <p:nvPr/>
        </p:nvSpPr>
        <p:spPr>
          <a:xfrm>
            <a:off x="1105463" y="717756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00"/>
        <p:cNvGrpSpPr/>
        <p:nvPr/>
      </p:nvGrpSpPr>
      <p:grpSpPr>
        <a:xfrm>
          <a:off x="0" y="0"/>
          <a:ext cx="0" cy="0"/>
          <a:chOff x="0" y="0"/>
          <a:chExt cx="0" cy="0"/>
        </a:xfrm>
      </p:grpSpPr>
      <p:pic>
        <p:nvPicPr>
          <p:cNvPr id="101" name="Google Shape;101;p3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02" name="Google Shape;102;p33"/>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
        <p:nvSpPr>
          <p:cNvPr id="103" name="Google Shape;103;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04" name="Google Shape;104;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08"/>
        <p:cNvGrpSpPr/>
        <p:nvPr/>
      </p:nvGrpSpPr>
      <p:grpSpPr>
        <a:xfrm>
          <a:off x="0" y="0"/>
          <a:ext cx="0" cy="0"/>
          <a:chOff x="0" y="0"/>
          <a:chExt cx="0" cy="0"/>
        </a:xfrm>
      </p:grpSpPr>
      <p:pic>
        <p:nvPicPr>
          <p:cNvPr id="109" name="Google Shape;109;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0" name="Google Shape;110;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11" name="Google Shape;111;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2" name="Google Shape;112;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14"/>
        <p:cNvGrpSpPr/>
        <p:nvPr/>
      </p:nvGrpSpPr>
      <p:grpSpPr>
        <a:xfrm>
          <a:off x="0" y="0"/>
          <a:ext cx="0" cy="0"/>
          <a:chOff x="0" y="0"/>
          <a:chExt cx="0" cy="0"/>
        </a:xfrm>
      </p:grpSpPr>
      <p:pic>
        <p:nvPicPr>
          <p:cNvPr id="115" name="Google Shape;115;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6" name="Google Shape;116;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117" name="Google Shape;117;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8" name="Google Shape;118;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20"/>
        <p:cNvGrpSpPr/>
        <p:nvPr/>
      </p:nvGrpSpPr>
      <p:grpSpPr>
        <a:xfrm>
          <a:off x="0" y="0"/>
          <a:ext cx="0" cy="0"/>
          <a:chOff x="0" y="0"/>
          <a:chExt cx="0" cy="0"/>
        </a:xfrm>
      </p:grpSpPr>
      <p:pic>
        <p:nvPicPr>
          <p:cNvPr id="121" name="Google Shape;121;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2" name="Google Shape;122;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3" name="Google Shape;123;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125" name="Google Shape;125;p26"/>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0"/>
        <p:cNvGrpSpPr/>
        <p:nvPr/>
      </p:nvGrpSpPr>
      <p:grpSpPr>
        <a:xfrm>
          <a:off x="0" y="0"/>
          <a:ext cx="0" cy="0"/>
          <a:chOff x="0" y="0"/>
          <a:chExt cx="0" cy="0"/>
        </a:xfrm>
      </p:grpSpPr>
      <p:pic>
        <p:nvPicPr>
          <p:cNvPr id="21" name="Google Shape;21;p27"/>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22" name="Google Shape;22;p2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3" name="Google Shape;23;p27"/>
          <p:cNvPicPr preferRelativeResize="0"/>
          <p:nvPr/>
        </p:nvPicPr>
        <p:blipFill rotWithShape="1">
          <a:blip r:embed="rId3">
            <a:alphaModFix/>
          </a:blip>
          <a:srcRect t="6807" b="6798"/>
          <a:stretch/>
        </p:blipFill>
        <p:spPr>
          <a:xfrm>
            <a:off x="2708450" y="1368575"/>
            <a:ext cx="5509852" cy="91075"/>
          </a:xfrm>
          <a:prstGeom prst="rect">
            <a:avLst/>
          </a:prstGeom>
          <a:noFill/>
          <a:ln>
            <a:noFill/>
          </a:ln>
        </p:spPr>
      </p:pic>
      <p:sp>
        <p:nvSpPr>
          <p:cNvPr id="24" name="Google Shape;24;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8"/>
        <p:cNvGrpSpPr/>
        <p:nvPr/>
      </p:nvGrpSpPr>
      <p:grpSpPr>
        <a:xfrm>
          <a:off x="0" y="0"/>
          <a:ext cx="0" cy="0"/>
          <a:chOff x="0" y="0"/>
          <a:chExt cx="0" cy="0"/>
        </a:xfrm>
      </p:grpSpPr>
      <p:pic>
        <p:nvPicPr>
          <p:cNvPr id="29" name="Google Shape;29;p2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0" name="Google Shape;30;p28"/>
          <p:cNvSpPr txBox="1">
            <a:spLocks noGrp="1"/>
          </p:cNvSpPr>
          <p:nvPr>
            <p:ph type="body" idx="1"/>
          </p:nvPr>
        </p:nvSpPr>
        <p:spPr>
          <a:xfrm>
            <a:off x="0" y="3831021"/>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1"/>
        <p:cNvGrpSpPr/>
        <p:nvPr/>
      </p:nvGrpSpPr>
      <p:grpSpPr>
        <a:xfrm>
          <a:off x="0" y="0"/>
          <a:ext cx="0" cy="0"/>
          <a:chOff x="0" y="0"/>
          <a:chExt cx="0" cy="0"/>
        </a:xfrm>
      </p:grpSpPr>
      <p:pic>
        <p:nvPicPr>
          <p:cNvPr id="32" name="Google Shape;32;p29" descr="A close up of a logo&#10;&#10;Description automatically generated"/>
          <p:cNvPicPr preferRelativeResize="0"/>
          <p:nvPr/>
        </p:nvPicPr>
        <p:blipFill rotWithShape="1">
          <a:blip r:embed="rId2">
            <a:alphaModFix/>
          </a:blip>
          <a:srcRect/>
          <a:stretch/>
        </p:blipFill>
        <p:spPr>
          <a:xfrm>
            <a:off x="-5110" y="0"/>
            <a:ext cx="16256000" cy="9144000"/>
          </a:xfrm>
          <a:prstGeom prst="rect">
            <a:avLst/>
          </a:prstGeom>
          <a:noFill/>
          <a:ln>
            <a:noFill/>
          </a:ln>
        </p:spPr>
      </p:pic>
      <p:sp>
        <p:nvSpPr>
          <p:cNvPr id="33" name="Google Shape;33;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 name="Google Shape;36;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 name="Google Shape;37;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 name="Google Shape;38;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 name="Google Shape;39;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 name="Google Shape;40;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5"/>
        <p:cNvGrpSpPr/>
        <p:nvPr/>
      </p:nvGrpSpPr>
      <p:grpSpPr>
        <a:xfrm>
          <a:off x="0" y="0"/>
          <a:ext cx="0" cy="0"/>
          <a:chOff x="0" y="0"/>
          <a:chExt cx="0" cy="0"/>
        </a:xfrm>
      </p:grpSpPr>
      <p:pic>
        <p:nvPicPr>
          <p:cNvPr id="46" name="Google Shape;46;p30"/>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7" name="Google Shape;47;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8"/>
        <p:cNvGrpSpPr/>
        <p:nvPr/>
      </p:nvGrpSpPr>
      <p:grpSpPr>
        <a:xfrm>
          <a:off x="0" y="0"/>
          <a:ext cx="0" cy="0"/>
          <a:chOff x="0" y="0"/>
          <a:chExt cx="0" cy="0"/>
        </a:xfrm>
      </p:grpSpPr>
      <p:grpSp>
        <p:nvGrpSpPr>
          <p:cNvPr id="49" name="Google Shape;49;p31"/>
          <p:cNvGrpSpPr/>
          <p:nvPr/>
        </p:nvGrpSpPr>
        <p:grpSpPr>
          <a:xfrm>
            <a:off x="0" y="0"/>
            <a:ext cx="16256002" cy="9144001"/>
            <a:chOff x="0" y="0"/>
            <a:chExt cx="16256002" cy="9144001"/>
          </a:xfrm>
        </p:grpSpPr>
        <p:pic>
          <p:nvPicPr>
            <p:cNvPr id="50" name="Google Shape;50;p3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1" name="Google Shape;51;p31"/>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 name="Google Shape;52;p31"/>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3" name="Google Shape;53;p31"/>
            <p:cNvSpPr txBox="1"/>
            <p:nvPr/>
          </p:nvSpPr>
          <p:spPr>
            <a:xfrm>
              <a:off x="1716761" y="459386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4" name="Google Shape;54;p31"/>
            <p:cNvSpPr txBox="1"/>
            <p:nvPr/>
          </p:nvSpPr>
          <p:spPr>
            <a:xfrm>
              <a:off x="1716761" y="54144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grpSp>
      <p:sp>
        <p:nvSpPr>
          <p:cNvPr id="55" name="Google Shape;55;p31"/>
          <p:cNvSpPr txBox="1"/>
          <p:nvPr/>
        </p:nvSpPr>
        <p:spPr>
          <a:xfrm>
            <a:off x="1367553" y="928264"/>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6" name="Google Shape;56;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31"/>
          <p:cNvSpPr txBox="1">
            <a:spLocks noGrp="1"/>
          </p:cNvSpPr>
          <p:nvPr>
            <p:ph type="body" idx="2"/>
          </p:nvPr>
        </p:nvSpPr>
        <p:spPr>
          <a:xfrm>
            <a:off x="3251518" y="841092"/>
            <a:ext cx="11724014"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31"/>
          <p:cNvSpPr txBox="1">
            <a:spLocks noGrp="1"/>
          </p:cNvSpPr>
          <p:nvPr>
            <p:ph type="body" idx="3"/>
          </p:nvPr>
        </p:nvSpPr>
        <p:spPr>
          <a:xfrm>
            <a:off x="2329744" y="2853730"/>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31"/>
          <p:cNvSpPr txBox="1">
            <a:spLocks noGrp="1"/>
          </p:cNvSpPr>
          <p:nvPr>
            <p:ph type="body" idx="4"/>
          </p:nvPr>
        </p:nvSpPr>
        <p:spPr>
          <a:xfrm>
            <a:off x="2329744" y="3652564"/>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31"/>
          <p:cNvSpPr txBox="1">
            <a:spLocks noGrp="1"/>
          </p:cNvSpPr>
          <p:nvPr>
            <p:ph type="body" idx="5"/>
          </p:nvPr>
        </p:nvSpPr>
        <p:spPr>
          <a:xfrm>
            <a:off x="2329744" y="4451398"/>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2"/>
        <p:cNvGrpSpPr/>
        <p:nvPr/>
      </p:nvGrpSpPr>
      <p:grpSpPr>
        <a:xfrm>
          <a:off x="0" y="0"/>
          <a:ext cx="0" cy="0"/>
          <a:chOff x="0" y="0"/>
          <a:chExt cx="0" cy="0"/>
        </a:xfrm>
      </p:grpSpPr>
      <p:pic>
        <p:nvPicPr>
          <p:cNvPr id="63" name="Google Shape;63;p3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4" name="Google Shape;64;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32"/>
          <p:cNvSpPr txBox="1">
            <a:spLocks noGrp="1"/>
          </p:cNvSpPr>
          <p:nvPr>
            <p:ph type="body" idx="2"/>
          </p:nvPr>
        </p:nvSpPr>
        <p:spPr>
          <a:xfrm>
            <a:off x="3295057" y="854960"/>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32"/>
          <p:cNvSpPr txBox="1">
            <a:spLocks noGrp="1"/>
          </p:cNvSpPr>
          <p:nvPr>
            <p:ph type="body" idx="3"/>
          </p:nvPr>
        </p:nvSpPr>
        <p:spPr>
          <a:xfrm>
            <a:off x="1170771" y="7935120"/>
            <a:ext cx="13437853"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32"/>
          <p:cNvSpPr txBox="1"/>
          <p:nvPr/>
        </p:nvSpPr>
        <p:spPr>
          <a:xfrm>
            <a:off x="1105463" y="717756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8" name="Google Shape;68;p32"/>
          <p:cNvSpPr txBox="1">
            <a:spLocks noGrp="1"/>
          </p:cNvSpPr>
          <p:nvPr>
            <p:ph type="body" idx="4"/>
          </p:nvPr>
        </p:nvSpPr>
        <p:spPr>
          <a:xfrm>
            <a:off x="3782334" y="719401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32"/>
          <p:cNvSpPr txBox="1">
            <a:spLocks noGrp="1"/>
          </p:cNvSpPr>
          <p:nvPr>
            <p:ph type="body" idx="5"/>
          </p:nvPr>
        </p:nvSpPr>
        <p:spPr>
          <a:xfrm>
            <a:off x="2329744" y="2831959"/>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32"/>
          <p:cNvSpPr txBox="1">
            <a:spLocks noGrp="1"/>
          </p:cNvSpPr>
          <p:nvPr>
            <p:ph type="body" idx="6"/>
          </p:nvPr>
        </p:nvSpPr>
        <p:spPr>
          <a:xfrm>
            <a:off x="2329744" y="3638050"/>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32"/>
          <p:cNvSpPr txBox="1">
            <a:spLocks noGrp="1"/>
          </p:cNvSpPr>
          <p:nvPr>
            <p:ph type="body" idx="7"/>
          </p:nvPr>
        </p:nvSpPr>
        <p:spPr>
          <a:xfrm>
            <a:off x="2329744" y="4444141"/>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32"/>
          <p:cNvSpPr txBox="1"/>
          <p:nvPr/>
        </p:nvSpPr>
        <p:spPr>
          <a:xfrm>
            <a:off x="1367553" y="928264"/>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32"/>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5" name="Google Shape;75;p32"/>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6" name="Google Shape;76;p32"/>
          <p:cNvSpPr txBox="1"/>
          <p:nvPr/>
        </p:nvSpPr>
        <p:spPr>
          <a:xfrm>
            <a:off x="1716761" y="459386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7" name="Google Shape;77;p32"/>
          <p:cNvSpPr txBox="1"/>
          <p:nvPr/>
        </p:nvSpPr>
        <p:spPr>
          <a:xfrm>
            <a:off x="1716761" y="541447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78"/>
        <p:cNvGrpSpPr/>
        <p:nvPr/>
      </p:nvGrpSpPr>
      <p:grpSpPr>
        <a:xfrm>
          <a:off x="0" y="0"/>
          <a:ext cx="0" cy="0"/>
          <a:chOff x="0" y="0"/>
          <a:chExt cx="0" cy="0"/>
        </a:xfrm>
      </p:grpSpPr>
      <p:grpSp>
        <p:nvGrpSpPr>
          <p:cNvPr id="79" name="Google Shape;79;p42"/>
          <p:cNvGrpSpPr/>
          <p:nvPr/>
        </p:nvGrpSpPr>
        <p:grpSpPr>
          <a:xfrm>
            <a:off x="0" y="0"/>
            <a:ext cx="16256002" cy="9144001"/>
            <a:chOff x="0" y="0"/>
            <a:chExt cx="16256002" cy="9144001"/>
          </a:xfrm>
        </p:grpSpPr>
        <p:pic>
          <p:nvPicPr>
            <p:cNvPr id="80" name="Google Shape;80;p4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81" name="Google Shape;81;p42"/>
            <p:cNvSpPr txBox="1"/>
            <p:nvPr/>
          </p:nvSpPr>
          <p:spPr>
            <a:xfrm>
              <a:off x="1716761" y="2952656"/>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2" name="Google Shape;82;p42"/>
            <p:cNvSpPr txBox="1"/>
            <p:nvPr/>
          </p:nvSpPr>
          <p:spPr>
            <a:xfrm>
              <a:off x="1716761" y="3773261"/>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grpSp>
      <p:sp>
        <p:nvSpPr>
          <p:cNvPr id="83" name="Google Shape;83;p42"/>
          <p:cNvSpPr txBox="1"/>
          <p:nvPr/>
        </p:nvSpPr>
        <p:spPr>
          <a:xfrm>
            <a:off x="1367553" y="928264"/>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4" name="Google Shape;84;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6f94e8897d_0_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Integration</a:t>
            </a:r>
            <a:endParaRPr/>
          </a:p>
        </p:txBody>
      </p:sp>
      <p:sp>
        <p:nvSpPr>
          <p:cNvPr id="313" name="Google Shape;313;g6f94e8897d_0_9"/>
          <p:cNvSpPr/>
          <p:nvPr/>
        </p:nvSpPr>
        <p:spPr>
          <a:xfrm>
            <a:off x="1752700" y="3211205"/>
            <a:ext cx="12750599" cy="1807190"/>
          </a:xfrm>
          <a:prstGeom prst="roundRect">
            <a:avLst>
              <a:gd name="adj" fmla="val 16667"/>
            </a:avLst>
          </a:prstGeom>
          <a:noFill/>
          <a:ln w="25400"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Continuous Integration, in its simplest form, involves a tool that monitors your version control system and automatically compiles and tests your application whenever a change is detected. </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4" name="Google Shape;314;g6f94e8897d_0_9"/>
          <p:cNvPicPr preferRelativeResize="0"/>
          <p:nvPr/>
        </p:nvPicPr>
        <p:blipFill rotWithShape="1">
          <a:blip r:embed="rId3">
            <a:alphaModFix/>
          </a:blip>
          <a:srcRect t="6807" b="6798"/>
          <a:stretch/>
        </p:blipFill>
        <p:spPr>
          <a:xfrm>
            <a:off x="5166741" y="882733"/>
            <a:ext cx="5941087" cy="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6f94e8897d_0_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Advantages of Continuous Integration</a:t>
            </a:r>
            <a:endParaRPr/>
          </a:p>
        </p:txBody>
      </p:sp>
      <p:grpSp>
        <p:nvGrpSpPr>
          <p:cNvPr id="320" name="Google Shape;320;g6f94e8897d_0_95"/>
          <p:cNvGrpSpPr/>
          <p:nvPr/>
        </p:nvGrpSpPr>
        <p:grpSpPr>
          <a:xfrm>
            <a:off x="808867" y="1739665"/>
            <a:ext cx="14943060" cy="3429982"/>
            <a:chOff x="1627095" y="1667394"/>
            <a:chExt cx="11653844" cy="2381600"/>
          </a:xfrm>
        </p:grpSpPr>
        <p:sp>
          <p:nvSpPr>
            <p:cNvPr id="321" name="Google Shape;321;g6f94e8897d_0_95"/>
            <p:cNvSpPr/>
            <p:nvPr/>
          </p:nvSpPr>
          <p:spPr>
            <a:xfrm>
              <a:off x="1627095" y="1674627"/>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6f94e8897d_0_95"/>
            <p:cNvSpPr/>
            <p:nvPr/>
          </p:nvSpPr>
          <p:spPr>
            <a:xfrm>
              <a:off x="1627095" y="2409460"/>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6f94e8897d_0_95"/>
            <p:cNvSpPr/>
            <p:nvPr/>
          </p:nvSpPr>
          <p:spPr>
            <a:xfrm>
              <a:off x="1627095" y="2993121"/>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6f94e8897d_0_95"/>
            <p:cNvSpPr/>
            <p:nvPr/>
          </p:nvSpPr>
          <p:spPr>
            <a:xfrm>
              <a:off x="1627095" y="3576782"/>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 name="Google Shape;325;g6f94e8897d_0_95"/>
            <p:cNvCxnSpPr>
              <a:stCxn id="321" idx="4"/>
              <a:endCxn id="322" idx="0"/>
            </p:cNvCxnSpPr>
            <p:nvPr/>
          </p:nvCxnSpPr>
          <p:spPr>
            <a:xfrm>
              <a:off x="1816395" y="2018727"/>
              <a:ext cx="0" cy="390900"/>
            </a:xfrm>
            <a:prstGeom prst="straightConnector1">
              <a:avLst/>
            </a:prstGeom>
            <a:noFill/>
            <a:ln w="19050" cap="flat" cmpd="sng">
              <a:solidFill>
                <a:srgbClr val="5B5B5B"/>
              </a:solidFill>
              <a:prstDash val="dot"/>
              <a:round/>
              <a:headEnd type="none" w="sm" len="sm"/>
              <a:tailEnd type="none" w="sm" len="sm"/>
            </a:ln>
          </p:spPr>
        </p:cxnSp>
        <p:cxnSp>
          <p:nvCxnSpPr>
            <p:cNvPr id="326" name="Google Shape;326;g6f94e8897d_0_95"/>
            <p:cNvCxnSpPr>
              <a:stCxn id="322" idx="4"/>
              <a:endCxn id="323" idx="0"/>
            </p:cNvCxnSpPr>
            <p:nvPr/>
          </p:nvCxnSpPr>
          <p:spPr>
            <a:xfrm>
              <a:off x="1816395" y="2753560"/>
              <a:ext cx="0" cy="239400"/>
            </a:xfrm>
            <a:prstGeom prst="straightConnector1">
              <a:avLst/>
            </a:prstGeom>
            <a:noFill/>
            <a:ln w="19050" cap="flat" cmpd="sng">
              <a:solidFill>
                <a:srgbClr val="5B5B5B"/>
              </a:solidFill>
              <a:prstDash val="dot"/>
              <a:round/>
              <a:headEnd type="none" w="sm" len="sm"/>
              <a:tailEnd type="none" w="sm" len="sm"/>
            </a:ln>
          </p:spPr>
        </p:cxnSp>
        <p:cxnSp>
          <p:nvCxnSpPr>
            <p:cNvPr id="327" name="Google Shape;327;g6f94e8897d_0_95"/>
            <p:cNvCxnSpPr>
              <a:stCxn id="323" idx="4"/>
              <a:endCxn id="324" idx="0"/>
            </p:cNvCxnSpPr>
            <p:nvPr/>
          </p:nvCxnSpPr>
          <p:spPr>
            <a:xfrm>
              <a:off x="1816395" y="3337221"/>
              <a:ext cx="0" cy="239400"/>
            </a:xfrm>
            <a:prstGeom prst="straightConnector1">
              <a:avLst/>
            </a:prstGeom>
            <a:noFill/>
            <a:ln w="19050" cap="flat" cmpd="sng">
              <a:solidFill>
                <a:srgbClr val="5B5B5B"/>
              </a:solidFill>
              <a:prstDash val="dot"/>
              <a:round/>
              <a:headEnd type="none" w="sm" len="sm"/>
              <a:tailEnd type="none" w="sm" len="sm"/>
            </a:ln>
          </p:spPr>
        </p:cxnSp>
        <p:sp>
          <p:nvSpPr>
            <p:cNvPr id="328" name="Google Shape;328;g6f94e8897d_0_95"/>
            <p:cNvSpPr/>
            <p:nvPr/>
          </p:nvSpPr>
          <p:spPr>
            <a:xfrm>
              <a:off x="2259827" y="1667394"/>
              <a:ext cx="11021112"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Continuous Integration automatically monitors the health of your codebase, code quality, and code coverage metrics.</a:t>
              </a:r>
              <a:endParaRPr sz="2200" b="0" i="0" u="none" strike="noStrike" cap="none">
                <a:solidFill>
                  <a:srgbClr val="3F3F3F"/>
                </a:solidFill>
                <a:latin typeface="Open Sans"/>
                <a:ea typeface="Open Sans"/>
                <a:cs typeface="Open Sans"/>
                <a:sym typeface="Open Sans"/>
              </a:endParaRPr>
            </a:p>
          </p:txBody>
        </p:sp>
        <p:sp>
          <p:nvSpPr>
            <p:cNvPr id="329" name="Google Shape;329;g6f94e8897d_0_95"/>
            <p:cNvSpPr/>
            <p:nvPr/>
          </p:nvSpPr>
          <p:spPr>
            <a:xfrm>
              <a:off x="2287468" y="2432492"/>
              <a:ext cx="9164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Technical debts are kept down and maintenance costs are low. </a:t>
              </a:r>
              <a:endParaRPr sz="1400" b="0" i="0" u="none" strike="noStrike" cap="none">
                <a:solidFill>
                  <a:srgbClr val="000000"/>
                </a:solidFill>
                <a:latin typeface="Arial"/>
                <a:ea typeface="Arial"/>
                <a:cs typeface="Arial"/>
                <a:sym typeface="Arial"/>
              </a:endParaRPr>
            </a:p>
          </p:txBody>
        </p:sp>
        <p:sp>
          <p:nvSpPr>
            <p:cNvPr id="330" name="Google Shape;330;g6f94e8897d_0_95"/>
            <p:cNvSpPr/>
            <p:nvPr/>
          </p:nvSpPr>
          <p:spPr>
            <a:xfrm>
              <a:off x="2285474" y="3034045"/>
              <a:ext cx="10568459"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Publicly-visible code quality metrics encourage developers to improve their code quality.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31" name="Google Shape;331;g6f94e8897d_0_95"/>
            <p:cNvSpPr/>
            <p:nvPr/>
          </p:nvSpPr>
          <p:spPr>
            <a:xfrm>
              <a:off x="2285505" y="3618194"/>
              <a:ext cx="10995434"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Automated end-to-end acceptance tests provide a clear picture of the current state of               development efforts.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332" name="Google Shape;332;g6f94e8897d_0_95"/>
          <p:cNvPicPr preferRelativeResize="0"/>
          <p:nvPr/>
        </p:nvPicPr>
        <p:blipFill rotWithShape="1">
          <a:blip r:embed="rId3">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Advantages of Continuous Integration</a:t>
            </a:r>
            <a:endParaRPr/>
          </a:p>
        </p:txBody>
      </p:sp>
      <p:grpSp>
        <p:nvGrpSpPr>
          <p:cNvPr id="338" name="Google Shape;338;p3"/>
          <p:cNvGrpSpPr/>
          <p:nvPr/>
        </p:nvGrpSpPr>
        <p:grpSpPr>
          <a:xfrm>
            <a:off x="809712" y="1634131"/>
            <a:ext cx="13907774" cy="3299354"/>
            <a:chOff x="1627095" y="1624350"/>
            <a:chExt cx="11752703" cy="2290900"/>
          </a:xfrm>
        </p:grpSpPr>
        <p:sp>
          <p:nvSpPr>
            <p:cNvPr id="339" name="Google Shape;339;p3"/>
            <p:cNvSpPr/>
            <p:nvPr/>
          </p:nvSpPr>
          <p:spPr>
            <a:xfrm>
              <a:off x="1627095" y="178044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
            <p:cNvSpPr/>
            <p:nvPr/>
          </p:nvSpPr>
          <p:spPr>
            <a:xfrm>
              <a:off x="1627095" y="2364107"/>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1627095" y="2947769"/>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
            <p:cNvSpPr/>
            <p:nvPr/>
          </p:nvSpPr>
          <p:spPr>
            <a:xfrm>
              <a:off x="1627095" y="3531431"/>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3" name="Google Shape;343;p3"/>
            <p:cNvCxnSpPr>
              <a:stCxn id="339" idx="4"/>
              <a:endCxn id="340" idx="0"/>
            </p:cNvCxnSpPr>
            <p:nvPr/>
          </p:nvCxnSpPr>
          <p:spPr>
            <a:xfrm>
              <a:off x="1816395" y="2124545"/>
              <a:ext cx="0" cy="239700"/>
            </a:xfrm>
            <a:prstGeom prst="straightConnector1">
              <a:avLst/>
            </a:prstGeom>
            <a:noFill/>
            <a:ln w="19050" cap="flat" cmpd="sng">
              <a:solidFill>
                <a:srgbClr val="5B5B5B"/>
              </a:solidFill>
              <a:prstDash val="dot"/>
              <a:round/>
              <a:headEnd type="none" w="sm" len="sm"/>
              <a:tailEnd type="none" w="sm" len="sm"/>
            </a:ln>
          </p:spPr>
        </p:cxnSp>
        <p:cxnSp>
          <p:nvCxnSpPr>
            <p:cNvPr id="344" name="Google Shape;344;p3"/>
            <p:cNvCxnSpPr>
              <a:stCxn id="340" idx="4"/>
              <a:endCxn id="341" idx="0"/>
            </p:cNvCxnSpPr>
            <p:nvPr/>
          </p:nvCxnSpPr>
          <p:spPr>
            <a:xfrm>
              <a:off x="1816395" y="2708207"/>
              <a:ext cx="0" cy="239700"/>
            </a:xfrm>
            <a:prstGeom prst="straightConnector1">
              <a:avLst/>
            </a:prstGeom>
            <a:noFill/>
            <a:ln w="19050" cap="flat" cmpd="sng">
              <a:solidFill>
                <a:srgbClr val="5B5B5B"/>
              </a:solidFill>
              <a:prstDash val="dot"/>
              <a:round/>
              <a:headEnd type="none" w="sm" len="sm"/>
              <a:tailEnd type="none" w="sm" len="sm"/>
            </a:ln>
          </p:spPr>
        </p:cxnSp>
        <p:cxnSp>
          <p:nvCxnSpPr>
            <p:cNvPr id="345" name="Google Shape;345;p3"/>
            <p:cNvCxnSpPr>
              <a:stCxn id="341" idx="4"/>
              <a:endCxn id="342" idx="0"/>
            </p:cNvCxnSpPr>
            <p:nvPr/>
          </p:nvCxnSpPr>
          <p:spPr>
            <a:xfrm>
              <a:off x="1816395" y="3291869"/>
              <a:ext cx="0" cy="239700"/>
            </a:xfrm>
            <a:prstGeom prst="straightConnector1">
              <a:avLst/>
            </a:prstGeom>
            <a:noFill/>
            <a:ln w="19050" cap="flat" cmpd="sng">
              <a:solidFill>
                <a:srgbClr val="5B5B5B"/>
              </a:solidFill>
              <a:prstDash val="dot"/>
              <a:round/>
              <a:headEnd type="none" w="sm" len="sm"/>
              <a:tailEnd type="none" w="sm" len="sm"/>
            </a:ln>
          </p:spPr>
        </p:cxnSp>
        <p:sp>
          <p:nvSpPr>
            <p:cNvPr id="346" name="Google Shape;346;p3"/>
            <p:cNvSpPr/>
            <p:nvPr/>
          </p:nvSpPr>
          <p:spPr>
            <a:xfrm>
              <a:off x="2259827" y="1624350"/>
              <a:ext cx="10549638"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Continuous Integration reduces risk by providing faster feedback.</a:t>
              </a:r>
              <a:endParaRPr/>
            </a:p>
          </p:txBody>
        </p:sp>
        <p:sp>
          <p:nvSpPr>
            <p:cNvPr id="347" name="Google Shape;347;p3"/>
            <p:cNvSpPr/>
            <p:nvPr/>
          </p:nvSpPr>
          <p:spPr>
            <a:xfrm>
              <a:off x="2287469" y="2298751"/>
              <a:ext cx="10521996"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CI tools are designed to help identify and fix integration and regression issues faster, resulting in fewer bugs and quicker delivery.</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48" name="Google Shape;348;p3"/>
            <p:cNvSpPr/>
            <p:nvPr/>
          </p:nvSpPr>
          <p:spPr>
            <a:xfrm>
              <a:off x="2285474" y="2954105"/>
              <a:ext cx="11094324"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CI helps simplify and accelerate delivery by automating the deployment process.</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49" name="Google Shape;349;p3"/>
            <p:cNvSpPr/>
            <p:nvPr/>
          </p:nvSpPr>
          <p:spPr>
            <a:xfrm>
              <a:off x="2285505" y="3484450"/>
              <a:ext cx="10523958"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Automating the deployment process helps get your software into the hands of the testers and end users faster.</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pic>
        <p:nvPicPr>
          <p:cNvPr id="350" name="Google Shape;350;p3"/>
          <p:cNvPicPr preferRelativeResize="0"/>
          <p:nvPr/>
        </p:nvPicPr>
        <p:blipFill rotWithShape="1">
          <a:blip r:embed="rId3">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6f94e8897d_0_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Integration</a:t>
            </a:r>
            <a:endParaRPr/>
          </a:p>
        </p:txBody>
      </p:sp>
      <p:grpSp>
        <p:nvGrpSpPr>
          <p:cNvPr id="356" name="Google Shape;356;g6f94e8897d_0_26"/>
          <p:cNvGrpSpPr/>
          <p:nvPr/>
        </p:nvGrpSpPr>
        <p:grpSpPr>
          <a:xfrm>
            <a:off x="5238849" y="3284438"/>
            <a:ext cx="1832298" cy="1263489"/>
            <a:chOff x="2975531" y="1329109"/>
            <a:chExt cx="1030655" cy="710704"/>
          </a:xfrm>
        </p:grpSpPr>
        <p:sp>
          <p:nvSpPr>
            <p:cNvPr id="357" name="Google Shape;357;g6f94e8897d_0_26"/>
            <p:cNvSpPr/>
            <p:nvPr/>
          </p:nvSpPr>
          <p:spPr>
            <a:xfrm>
              <a:off x="2975531" y="1329109"/>
              <a:ext cx="603600" cy="533400"/>
            </a:xfrm>
            <a:prstGeom prst="rect">
              <a:avLst/>
            </a:pr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58" name="Google Shape;358;g6f94e8897d_0_26"/>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359" name="Google Shape;359;g6f94e8897d_0_26"/>
          <p:cNvSpPr/>
          <p:nvPr/>
        </p:nvSpPr>
        <p:spPr>
          <a:xfrm>
            <a:off x="5552368" y="3535294"/>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0" name="Google Shape;360;g6f94e8897d_0_26"/>
          <p:cNvGrpSpPr/>
          <p:nvPr/>
        </p:nvGrpSpPr>
        <p:grpSpPr>
          <a:xfrm>
            <a:off x="5097370" y="5091962"/>
            <a:ext cx="1436406" cy="948279"/>
            <a:chOff x="2895951" y="2345828"/>
            <a:chExt cx="807968" cy="533400"/>
          </a:xfrm>
        </p:grpSpPr>
        <p:sp>
          <p:nvSpPr>
            <p:cNvPr id="361" name="Google Shape;361;g6f94e8897d_0_26"/>
            <p:cNvSpPr/>
            <p:nvPr/>
          </p:nvSpPr>
          <p:spPr>
            <a:xfrm>
              <a:off x="2895951" y="2345828"/>
              <a:ext cx="523200" cy="533400"/>
            </a:xfrm>
            <a:prstGeom prst="rect">
              <a:avLst/>
            </a:pr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62" name="Google Shape;362;g6f94e8897d_0_26"/>
            <p:cNvSpPr/>
            <p:nvPr/>
          </p:nvSpPr>
          <p:spPr>
            <a:xfrm>
              <a:off x="3419138" y="2345828"/>
              <a:ext cx="284781" cy="533340"/>
            </a:xfrm>
            <a:custGeom>
              <a:avLst/>
              <a:gdLst/>
              <a:ahLst/>
              <a:cxnLst/>
              <a:rect l="l" t="t" r="r" b="b"/>
              <a:pathLst>
                <a:path w="228" h="427" extrusionOk="0">
                  <a:moveTo>
                    <a:pt x="0" y="0"/>
                  </a:moveTo>
                  <a:lnTo>
                    <a:pt x="228" y="185"/>
                  </a:lnTo>
                  <a:lnTo>
                    <a:pt x="228" y="266"/>
                  </a:lnTo>
                  <a:lnTo>
                    <a:pt x="0" y="427"/>
                  </a:lnTo>
                  <a:lnTo>
                    <a:pt x="0"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363" name="Google Shape;363;g6f94e8897d_0_26"/>
          <p:cNvSpPr/>
          <p:nvPr/>
        </p:nvSpPr>
        <p:spPr>
          <a:xfrm>
            <a:off x="5370363" y="5324790"/>
            <a:ext cx="411064" cy="490117"/>
          </a:xfrm>
          <a:custGeom>
            <a:avLst/>
            <a:gdLst/>
            <a:ahLst/>
            <a:cxnLst/>
            <a:rect l="l" t="t" r="r" b="b"/>
            <a:pathLst>
              <a:path w="41" h="50" extrusionOk="0">
                <a:moveTo>
                  <a:pt x="41" y="26"/>
                </a:moveTo>
                <a:cubicBezTo>
                  <a:pt x="41" y="46"/>
                  <a:pt x="41" y="46"/>
                  <a:pt x="41" y="46"/>
                </a:cubicBezTo>
                <a:cubicBezTo>
                  <a:pt x="41" y="47"/>
                  <a:pt x="41" y="48"/>
                  <a:pt x="40" y="49"/>
                </a:cubicBezTo>
                <a:cubicBezTo>
                  <a:pt x="39" y="49"/>
                  <a:pt x="39" y="50"/>
                  <a:pt x="38" y="50"/>
                </a:cubicBezTo>
                <a:cubicBezTo>
                  <a:pt x="3" y="50"/>
                  <a:pt x="3" y="50"/>
                  <a:pt x="3" y="50"/>
                </a:cubicBezTo>
                <a:cubicBezTo>
                  <a:pt x="2" y="50"/>
                  <a:pt x="2" y="49"/>
                  <a:pt x="1" y="49"/>
                </a:cubicBezTo>
                <a:cubicBezTo>
                  <a:pt x="0" y="48"/>
                  <a:pt x="0" y="47"/>
                  <a:pt x="0" y="46"/>
                </a:cubicBezTo>
                <a:cubicBezTo>
                  <a:pt x="0" y="26"/>
                  <a:pt x="0" y="26"/>
                  <a:pt x="0" y="26"/>
                </a:cubicBezTo>
                <a:cubicBezTo>
                  <a:pt x="0" y="25"/>
                  <a:pt x="0" y="24"/>
                  <a:pt x="1" y="23"/>
                </a:cubicBezTo>
                <a:cubicBezTo>
                  <a:pt x="2" y="23"/>
                  <a:pt x="2" y="22"/>
                  <a:pt x="3" y="22"/>
                </a:cubicBezTo>
                <a:cubicBezTo>
                  <a:pt x="5" y="22"/>
                  <a:pt x="5" y="22"/>
                  <a:pt x="5" y="22"/>
                </a:cubicBezTo>
                <a:cubicBezTo>
                  <a:pt x="5" y="16"/>
                  <a:pt x="5" y="16"/>
                  <a:pt x="5" y="16"/>
                </a:cubicBezTo>
                <a:cubicBezTo>
                  <a:pt x="5" y="11"/>
                  <a:pt x="6" y="7"/>
                  <a:pt x="9" y="4"/>
                </a:cubicBezTo>
                <a:cubicBezTo>
                  <a:pt x="12" y="1"/>
                  <a:pt x="16" y="0"/>
                  <a:pt x="20" y="0"/>
                </a:cubicBezTo>
                <a:cubicBezTo>
                  <a:pt x="25" y="0"/>
                  <a:pt x="29" y="1"/>
                  <a:pt x="32" y="4"/>
                </a:cubicBezTo>
                <a:cubicBezTo>
                  <a:pt x="35" y="7"/>
                  <a:pt x="36" y="11"/>
                  <a:pt x="36" y="16"/>
                </a:cubicBezTo>
                <a:cubicBezTo>
                  <a:pt x="36" y="22"/>
                  <a:pt x="36" y="22"/>
                  <a:pt x="36" y="22"/>
                </a:cubicBezTo>
                <a:cubicBezTo>
                  <a:pt x="38" y="22"/>
                  <a:pt x="38" y="22"/>
                  <a:pt x="38" y="22"/>
                </a:cubicBezTo>
                <a:cubicBezTo>
                  <a:pt x="39" y="22"/>
                  <a:pt x="39" y="23"/>
                  <a:pt x="40" y="23"/>
                </a:cubicBezTo>
                <a:cubicBezTo>
                  <a:pt x="41" y="24"/>
                  <a:pt x="41" y="25"/>
                  <a:pt x="41" y="26"/>
                </a:cubicBezTo>
                <a:close/>
                <a:moveTo>
                  <a:pt x="11" y="22"/>
                </a:moveTo>
                <a:cubicBezTo>
                  <a:pt x="30" y="22"/>
                  <a:pt x="30" y="22"/>
                  <a:pt x="30" y="22"/>
                </a:cubicBezTo>
                <a:cubicBezTo>
                  <a:pt x="30" y="16"/>
                  <a:pt x="30" y="16"/>
                  <a:pt x="30" y="16"/>
                </a:cubicBezTo>
                <a:cubicBezTo>
                  <a:pt x="30" y="13"/>
                  <a:pt x="29" y="11"/>
                  <a:pt x="27" y="9"/>
                </a:cubicBezTo>
                <a:cubicBezTo>
                  <a:pt x="25" y="7"/>
                  <a:pt x="23" y="6"/>
                  <a:pt x="20" y="6"/>
                </a:cubicBezTo>
                <a:cubicBezTo>
                  <a:pt x="18" y="6"/>
                  <a:pt x="16" y="7"/>
                  <a:pt x="14" y="9"/>
                </a:cubicBezTo>
                <a:cubicBezTo>
                  <a:pt x="12" y="11"/>
                  <a:pt x="11" y="13"/>
                  <a:pt x="11" y="16"/>
                </a:cubicBezTo>
                <a:lnTo>
                  <a:pt x="11"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nvGrpSpPr>
          <p:cNvPr id="364" name="Google Shape;364;g6f94e8897d_0_26"/>
          <p:cNvGrpSpPr/>
          <p:nvPr/>
        </p:nvGrpSpPr>
        <p:grpSpPr>
          <a:xfrm>
            <a:off x="9078517" y="3284438"/>
            <a:ext cx="1832505" cy="1263489"/>
            <a:chOff x="5135316" y="1329109"/>
            <a:chExt cx="1030771" cy="710704"/>
          </a:xfrm>
        </p:grpSpPr>
        <p:sp>
          <p:nvSpPr>
            <p:cNvPr id="365" name="Google Shape;365;g6f94e8897d_0_26"/>
            <p:cNvSpPr/>
            <p:nvPr/>
          </p:nvSpPr>
          <p:spPr>
            <a:xfrm>
              <a:off x="5562487" y="1329109"/>
              <a:ext cx="603600" cy="533400"/>
            </a:xfrm>
            <a:prstGeom prst="rect">
              <a:avLst/>
            </a:pr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66" name="Google Shape;366;g6f94e8897d_0_26"/>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367" name="Google Shape;367;g6f94e8897d_0_26"/>
          <p:cNvGrpSpPr/>
          <p:nvPr/>
        </p:nvGrpSpPr>
        <p:grpSpPr>
          <a:xfrm>
            <a:off x="9065193" y="6668546"/>
            <a:ext cx="1832505" cy="1263683"/>
            <a:chOff x="5127822" y="3232646"/>
            <a:chExt cx="1030771" cy="710813"/>
          </a:xfrm>
        </p:grpSpPr>
        <p:sp>
          <p:nvSpPr>
            <p:cNvPr id="368" name="Google Shape;368;g6f94e8897d_0_26"/>
            <p:cNvSpPr/>
            <p:nvPr/>
          </p:nvSpPr>
          <p:spPr>
            <a:xfrm>
              <a:off x="5554993" y="3411259"/>
              <a:ext cx="603600" cy="532200"/>
            </a:xfrm>
            <a:prstGeom prst="rect">
              <a:avLst/>
            </a:pr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69" name="Google Shape;369;g6f94e8897d_0_26"/>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370" name="Google Shape;370;g6f94e8897d_0_26"/>
          <p:cNvGrpSpPr/>
          <p:nvPr/>
        </p:nvGrpSpPr>
        <p:grpSpPr>
          <a:xfrm>
            <a:off x="5232217" y="6668546"/>
            <a:ext cx="1825606" cy="1263683"/>
            <a:chOff x="2971800" y="3232646"/>
            <a:chExt cx="1026891" cy="710813"/>
          </a:xfrm>
        </p:grpSpPr>
        <p:sp>
          <p:nvSpPr>
            <p:cNvPr id="371" name="Google Shape;371;g6f94e8897d_0_26"/>
            <p:cNvSpPr/>
            <p:nvPr/>
          </p:nvSpPr>
          <p:spPr>
            <a:xfrm>
              <a:off x="2971800" y="3411259"/>
              <a:ext cx="599700" cy="532200"/>
            </a:xfrm>
            <a:prstGeom prst="rect">
              <a:avLst/>
            </a:prstGeom>
            <a:solidFill>
              <a:srgbClr val="70AD47"/>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72" name="Google Shape;372;g6f94e8897d_0_26"/>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373" name="Google Shape;373;g6f94e8897d_0_26"/>
          <p:cNvGrpSpPr/>
          <p:nvPr/>
        </p:nvGrpSpPr>
        <p:grpSpPr>
          <a:xfrm>
            <a:off x="10117249" y="7170522"/>
            <a:ext cx="487684" cy="576979"/>
            <a:chOff x="7531101" y="1738312"/>
            <a:chExt cx="225425" cy="266700"/>
          </a:xfrm>
        </p:grpSpPr>
        <p:sp>
          <p:nvSpPr>
            <p:cNvPr id="374" name="Google Shape;374;g6f94e8897d_0_26"/>
            <p:cNvSpPr/>
            <p:nvPr/>
          </p:nvSpPr>
          <p:spPr>
            <a:xfrm>
              <a:off x="7531101" y="1892299"/>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9"/>
                    <a:pt x="2" y="9"/>
                    <a:pt x="2" y="9"/>
                  </a:cubicBezTo>
                  <a:cubicBezTo>
                    <a:pt x="0" y="9"/>
                    <a:pt x="0" y="11"/>
                    <a:pt x="2" y="11"/>
                  </a:cubicBezTo>
                  <a:cubicBezTo>
                    <a:pt x="94" y="60"/>
                    <a:pt x="94" y="60"/>
                    <a:pt x="94" y="60"/>
                  </a:cubicBezTo>
                  <a:cubicBezTo>
                    <a:pt x="95" y="61"/>
                    <a:pt x="98" y="61"/>
                    <a:pt x="99" y="60"/>
                  </a:cubicBezTo>
                  <a:cubicBezTo>
                    <a:pt x="192" y="11"/>
                    <a:pt x="192" y="11"/>
                    <a:pt x="192" y="11"/>
                  </a:cubicBezTo>
                  <a:cubicBezTo>
                    <a:pt x="193" y="11"/>
                    <a:pt x="193" y="9"/>
                    <a:pt x="192" y="9"/>
                  </a:cubicBezTo>
                  <a:lnTo>
                    <a:pt x="175" y="0"/>
                  </a:lnTo>
                  <a:close/>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75" name="Google Shape;375;g6f94e8897d_0_26"/>
            <p:cNvSpPr/>
            <p:nvPr/>
          </p:nvSpPr>
          <p:spPr>
            <a:xfrm>
              <a:off x="7531101" y="1933574"/>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8"/>
                    <a:pt x="2" y="8"/>
                    <a:pt x="2" y="8"/>
                  </a:cubicBezTo>
                  <a:cubicBezTo>
                    <a:pt x="0" y="9"/>
                    <a:pt x="0" y="10"/>
                    <a:pt x="2" y="11"/>
                  </a:cubicBezTo>
                  <a:cubicBezTo>
                    <a:pt x="94" y="60"/>
                    <a:pt x="94" y="60"/>
                    <a:pt x="94" y="60"/>
                  </a:cubicBezTo>
                  <a:cubicBezTo>
                    <a:pt x="95" y="61"/>
                    <a:pt x="98" y="61"/>
                    <a:pt x="99" y="60"/>
                  </a:cubicBezTo>
                  <a:cubicBezTo>
                    <a:pt x="192" y="11"/>
                    <a:pt x="192" y="11"/>
                    <a:pt x="192" y="11"/>
                  </a:cubicBezTo>
                  <a:cubicBezTo>
                    <a:pt x="193" y="10"/>
                    <a:pt x="193" y="9"/>
                    <a:pt x="192" y="8"/>
                  </a:cubicBezTo>
                  <a:lnTo>
                    <a:pt x="175" y="0"/>
                  </a:lnTo>
                  <a:close/>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76" name="Google Shape;376;g6f94e8897d_0_26"/>
            <p:cNvSpPr/>
            <p:nvPr/>
          </p:nvSpPr>
          <p:spPr>
            <a:xfrm>
              <a:off x="7531101" y="1831974"/>
              <a:ext cx="225425" cy="88900"/>
            </a:xfrm>
            <a:custGeom>
              <a:avLst/>
              <a:gdLst/>
              <a:ahLst/>
              <a:cxnLst/>
              <a:rect l="l" t="t" r="r" b="b"/>
              <a:pathLst>
                <a:path w="193" h="76" extrusionOk="0">
                  <a:moveTo>
                    <a:pt x="192" y="24"/>
                  </a:moveTo>
                  <a:cubicBezTo>
                    <a:pt x="146" y="0"/>
                    <a:pt x="146" y="0"/>
                    <a:pt x="146" y="0"/>
                  </a:cubicBezTo>
                  <a:cubicBezTo>
                    <a:pt x="136" y="16"/>
                    <a:pt x="117" y="27"/>
                    <a:pt x="97" y="27"/>
                  </a:cubicBezTo>
                  <a:cubicBezTo>
                    <a:pt x="76" y="27"/>
                    <a:pt x="58" y="16"/>
                    <a:pt x="47" y="0"/>
                  </a:cubicBezTo>
                  <a:cubicBezTo>
                    <a:pt x="2" y="24"/>
                    <a:pt x="2" y="24"/>
                    <a:pt x="2" y="24"/>
                  </a:cubicBezTo>
                  <a:cubicBezTo>
                    <a:pt x="0" y="25"/>
                    <a:pt x="0" y="26"/>
                    <a:pt x="2" y="26"/>
                  </a:cubicBezTo>
                  <a:cubicBezTo>
                    <a:pt x="94" y="75"/>
                    <a:pt x="94" y="75"/>
                    <a:pt x="94" y="75"/>
                  </a:cubicBezTo>
                  <a:cubicBezTo>
                    <a:pt x="95" y="76"/>
                    <a:pt x="98" y="76"/>
                    <a:pt x="99" y="75"/>
                  </a:cubicBezTo>
                  <a:cubicBezTo>
                    <a:pt x="192" y="26"/>
                    <a:pt x="192" y="26"/>
                    <a:pt x="192" y="26"/>
                  </a:cubicBezTo>
                  <a:cubicBezTo>
                    <a:pt x="193" y="26"/>
                    <a:pt x="193" y="25"/>
                    <a:pt x="192" y="24"/>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77" name="Google Shape;377;g6f94e8897d_0_26"/>
            <p:cNvSpPr/>
            <p:nvPr/>
          </p:nvSpPr>
          <p:spPr>
            <a:xfrm>
              <a:off x="7616826" y="1771649"/>
              <a:ext cx="38100" cy="34925"/>
            </a:xfrm>
            <a:custGeom>
              <a:avLst/>
              <a:gdLst/>
              <a:ahLst/>
              <a:cxnLst/>
              <a:rect l="l" t="t" r="r" b="b"/>
              <a:pathLst>
                <a:path w="33" h="30" extrusionOk="0">
                  <a:moveTo>
                    <a:pt x="17" y="0"/>
                  </a:moveTo>
                  <a:cubicBezTo>
                    <a:pt x="13" y="0"/>
                    <a:pt x="9" y="2"/>
                    <a:pt x="6" y="5"/>
                  </a:cubicBezTo>
                  <a:cubicBezTo>
                    <a:pt x="0" y="11"/>
                    <a:pt x="0" y="20"/>
                    <a:pt x="6" y="26"/>
                  </a:cubicBezTo>
                  <a:cubicBezTo>
                    <a:pt x="9" y="29"/>
                    <a:pt x="13" y="30"/>
                    <a:pt x="17" y="30"/>
                  </a:cubicBezTo>
                  <a:cubicBezTo>
                    <a:pt x="21" y="30"/>
                    <a:pt x="25" y="29"/>
                    <a:pt x="27" y="26"/>
                  </a:cubicBezTo>
                  <a:cubicBezTo>
                    <a:pt x="33" y="20"/>
                    <a:pt x="33" y="11"/>
                    <a:pt x="27" y="5"/>
                  </a:cubicBezTo>
                  <a:cubicBezTo>
                    <a:pt x="25" y="2"/>
                    <a:pt x="21" y="0"/>
                    <a:pt x="17" y="0"/>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78" name="Google Shape;378;g6f94e8897d_0_26"/>
            <p:cNvSpPr/>
            <p:nvPr/>
          </p:nvSpPr>
          <p:spPr>
            <a:xfrm>
              <a:off x="7583488" y="1738312"/>
              <a:ext cx="119063" cy="115888"/>
            </a:xfrm>
            <a:custGeom>
              <a:avLst/>
              <a:gdLst/>
              <a:ahLst/>
              <a:cxnLst/>
              <a:rect l="l" t="t" r="r" b="b"/>
              <a:pathLst>
                <a:path w="101" h="100" extrusionOk="0">
                  <a:moveTo>
                    <a:pt x="51" y="0"/>
                  </a:moveTo>
                  <a:cubicBezTo>
                    <a:pt x="23" y="0"/>
                    <a:pt x="0" y="22"/>
                    <a:pt x="0" y="50"/>
                  </a:cubicBezTo>
                  <a:cubicBezTo>
                    <a:pt x="0" y="78"/>
                    <a:pt x="23" y="100"/>
                    <a:pt x="51" y="100"/>
                  </a:cubicBezTo>
                  <a:cubicBezTo>
                    <a:pt x="78" y="100"/>
                    <a:pt x="101" y="78"/>
                    <a:pt x="101" y="50"/>
                  </a:cubicBezTo>
                  <a:cubicBezTo>
                    <a:pt x="101" y="22"/>
                    <a:pt x="78" y="0"/>
                    <a:pt x="51" y="0"/>
                  </a:cubicBezTo>
                  <a:moveTo>
                    <a:pt x="82" y="79"/>
                  </a:moveTo>
                  <a:cubicBezTo>
                    <a:pt x="80" y="82"/>
                    <a:pt x="80" y="82"/>
                    <a:pt x="80" y="82"/>
                  </a:cubicBezTo>
                  <a:cubicBezTo>
                    <a:pt x="78" y="83"/>
                    <a:pt x="76" y="83"/>
                    <a:pt x="74" y="82"/>
                  </a:cubicBezTo>
                  <a:cubicBezTo>
                    <a:pt x="60" y="67"/>
                    <a:pt x="60" y="67"/>
                    <a:pt x="60" y="67"/>
                  </a:cubicBezTo>
                  <a:cubicBezTo>
                    <a:pt x="55" y="70"/>
                    <a:pt x="50" y="72"/>
                    <a:pt x="45" y="72"/>
                  </a:cubicBezTo>
                  <a:cubicBezTo>
                    <a:pt x="38" y="72"/>
                    <a:pt x="31" y="69"/>
                    <a:pt x="26" y="64"/>
                  </a:cubicBezTo>
                  <a:cubicBezTo>
                    <a:pt x="15" y="53"/>
                    <a:pt x="15" y="36"/>
                    <a:pt x="26" y="25"/>
                  </a:cubicBezTo>
                  <a:cubicBezTo>
                    <a:pt x="31" y="20"/>
                    <a:pt x="38" y="17"/>
                    <a:pt x="45" y="17"/>
                  </a:cubicBezTo>
                  <a:cubicBezTo>
                    <a:pt x="52" y="17"/>
                    <a:pt x="59" y="20"/>
                    <a:pt x="64" y="25"/>
                  </a:cubicBezTo>
                  <a:cubicBezTo>
                    <a:pt x="73" y="34"/>
                    <a:pt x="75" y="48"/>
                    <a:pt x="68" y="59"/>
                  </a:cubicBezTo>
                  <a:cubicBezTo>
                    <a:pt x="82" y="74"/>
                    <a:pt x="82" y="74"/>
                    <a:pt x="82" y="74"/>
                  </a:cubicBezTo>
                  <a:cubicBezTo>
                    <a:pt x="84" y="75"/>
                    <a:pt x="84" y="78"/>
                    <a:pt x="82" y="79"/>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379" name="Google Shape;379;g6f94e8897d_0_26"/>
          <p:cNvSpPr txBox="1"/>
          <p:nvPr/>
        </p:nvSpPr>
        <p:spPr>
          <a:xfrm>
            <a:off x="1027034" y="3515997"/>
            <a:ext cx="415404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Generate reports and analyze</a:t>
            </a:r>
            <a:endParaRPr sz="2200" b="0" i="0" u="none" strike="noStrike" cap="none">
              <a:solidFill>
                <a:srgbClr val="3F3F3F"/>
              </a:solidFill>
              <a:latin typeface="Open Sans"/>
              <a:ea typeface="Open Sans"/>
              <a:cs typeface="Open Sans"/>
              <a:sym typeface="Open Sans"/>
            </a:endParaRPr>
          </a:p>
        </p:txBody>
      </p:sp>
      <p:sp>
        <p:nvSpPr>
          <p:cNvPr id="380" name="Google Shape;380;g6f94e8897d_0_26"/>
          <p:cNvSpPr txBox="1"/>
          <p:nvPr/>
        </p:nvSpPr>
        <p:spPr>
          <a:xfrm>
            <a:off x="873519" y="5184329"/>
            <a:ext cx="40968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 functional tests and code labeling</a:t>
            </a:r>
            <a:endParaRPr sz="2200" b="0" i="0" u="none" strike="noStrike" cap="none">
              <a:solidFill>
                <a:srgbClr val="3F3F3F"/>
              </a:solidFill>
              <a:latin typeface="Open Sans"/>
              <a:ea typeface="Open Sans"/>
              <a:cs typeface="Open Sans"/>
              <a:sym typeface="Open Sans"/>
            </a:endParaRPr>
          </a:p>
        </p:txBody>
      </p:sp>
      <p:sp>
        <p:nvSpPr>
          <p:cNvPr id="381" name="Google Shape;381;g6f94e8897d_0_26"/>
          <p:cNvSpPr txBox="1"/>
          <p:nvPr/>
        </p:nvSpPr>
        <p:spPr>
          <a:xfrm>
            <a:off x="11150514" y="7240797"/>
            <a:ext cx="37764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Integrate with DB</a:t>
            </a:r>
            <a:endParaRPr sz="2200" b="0" i="0" u="none" strike="noStrike" cap="none">
              <a:solidFill>
                <a:srgbClr val="000000"/>
              </a:solidFill>
              <a:latin typeface="Open Sans"/>
              <a:ea typeface="Open Sans"/>
              <a:cs typeface="Open Sans"/>
              <a:sym typeface="Open Sans"/>
            </a:endParaRPr>
          </a:p>
        </p:txBody>
      </p:sp>
      <p:sp>
        <p:nvSpPr>
          <p:cNvPr id="382" name="Google Shape;382;g6f94e8897d_0_26"/>
          <p:cNvSpPr txBox="1"/>
          <p:nvPr/>
        </p:nvSpPr>
        <p:spPr>
          <a:xfrm>
            <a:off x="1162823" y="7284863"/>
            <a:ext cx="37764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 pre-production deployment</a:t>
            </a:r>
            <a:endParaRPr sz="2200" b="0" i="0" u="none" strike="noStrike" cap="none">
              <a:solidFill>
                <a:srgbClr val="000000"/>
              </a:solidFill>
              <a:latin typeface="Open Sans"/>
              <a:ea typeface="Open Sans"/>
              <a:cs typeface="Open Sans"/>
              <a:sym typeface="Open Sans"/>
            </a:endParaRPr>
          </a:p>
        </p:txBody>
      </p:sp>
      <p:grpSp>
        <p:nvGrpSpPr>
          <p:cNvPr id="383" name="Google Shape;383;g6f94e8897d_0_26"/>
          <p:cNvGrpSpPr/>
          <p:nvPr/>
        </p:nvGrpSpPr>
        <p:grpSpPr>
          <a:xfrm>
            <a:off x="9595899" y="5091962"/>
            <a:ext cx="1432692" cy="948279"/>
            <a:chOff x="5426342" y="2345828"/>
            <a:chExt cx="805880" cy="533400"/>
          </a:xfrm>
        </p:grpSpPr>
        <p:sp>
          <p:nvSpPr>
            <p:cNvPr id="384" name="Google Shape;384;g6f94e8897d_0_26"/>
            <p:cNvSpPr/>
            <p:nvPr/>
          </p:nvSpPr>
          <p:spPr>
            <a:xfrm>
              <a:off x="5711122" y="2345828"/>
              <a:ext cx="521100" cy="533400"/>
            </a:xfrm>
            <a:prstGeom prst="rect">
              <a:avLst/>
            </a:pr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385" name="Google Shape;385;g6f94e8897d_0_26"/>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386" name="Google Shape;386;g6f94e8897d_0_26"/>
          <p:cNvSpPr txBox="1"/>
          <p:nvPr/>
        </p:nvSpPr>
        <p:spPr>
          <a:xfrm>
            <a:off x="11225964" y="5321517"/>
            <a:ext cx="46584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 unit tests</a:t>
            </a:r>
            <a:endParaRPr sz="2200" b="0" i="0" u="none" strike="noStrike" cap="none">
              <a:solidFill>
                <a:srgbClr val="000000"/>
              </a:solidFill>
              <a:latin typeface="Open Sans"/>
              <a:ea typeface="Open Sans"/>
              <a:cs typeface="Open Sans"/>
              <a:sym typeface="Open Sans"/>
            </a:endParaRPr>
          </a:p>
        </p:txBody>
      </p:sp>
      <p:sp>
        <p:nvSpPr>
          <p:cNvPr id="387" name="Google Shape;387;g6f94e8897d_0_26"/>
          <p:cNvSpPr txBox="1"/>
          <p:nvPr/>
        </p:nvSpPr>
        <p:spPr>
          <a:xfrm>
            <a:off x="11114642" y="3539148"/>
            <a:ext cx="40278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Develop and compile</a:t>
            </a:r>
            <a:endParaRPr sz="2200" b="0" i="0" u="none" strike="noStrike" cap="none">
              <a:solidFill>
                <a:srgbClr val="000000"/>
              </a:solidFill>
              <a:latin typeface="Open Sans"/>
              <a:ea typeface="Open Sans"/>
              <a:cs typeface="Open Sans"/>
              <a:sym typeface="Open Sans"/>
            </a:endParaRPr>
          </a:p>
        </p:txBody>
      </p:sp>
      <p:grpSp>
        <p:nvGrpSpPr>
          <p:cNvPr id="388" name="Google Shape;388;g6f94e8897d_0_26"/>
          <p:cNvGrpSpPr/>
          <p:nvPr/>
        </p:nvGrpSpPr>
        <p:grpSpPr>
          <a:xfrm>
            <a:off x="10262573" y="5391990"/>
            <a:ext cx="548626" cy="344911"/>
            <a:chOff x="346075" y="4211631"/>
            <a:chExt cx="542925" cy="341327"/>
          </a:xfrm>
        </p:grpSpPr>
        <p:sp>
          <p:nvSpPr>
            <p:cNvPr id="389" name="Google Shape;389;g6f94e8897d_0_26"/>
            <p:cNvSpPr/>
            <p:nvPr/>
          </p:nvSpPr>
          <p:spPr>
            <a:xfrm>
              <a:off x="550863" y="4211631"/>
              <a:ext cx="141300" cy="1413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0" name="Google Shape;390;g6f94e8897d_0_26"/>
            <p:cNvSpPr/>
            <p:nvPr/>
          </p:nvSpPr>
          <p:spPr>
            <a:xfrm>
              <a:off x="692150" y="4433888"/>
              <a:ext cx="196850" cy="119063"/>
            </a:xfrm>
            <a:custGeom>
              <a:avLst/>
              <a:gdLst/>
              <a:ahLst/>
              <a:cxnLst/>
              <a:rect l="l" t="t" r="r" b="b"/>
              <a:pathLst>
                <a:path w="93" h="56" extrusionOk="0">
                  <a:moveTo>
                    <a:pt x="47" y="0"/>
                  </a:moveTo>
                  <a:cubicBezTo>
                    <a:pt x="18" y="0"/>
                    <a:pt x="0" y="19"/>
                    <a:pt x="0" y="56"/>
                  </a:cubicBezTo>
                  <a:cubicBezTo>
                    <a:pt x="93" y="56"/>
                    <a:pt x="93" y="56"/>
                    <a:pt x="93" y="56"/>
                  </a:cubicBezTo>
                  <a:cubicBezTo>
                    <a:pt x="93" y="19"/>
                    <a:pt x="76" y="0"/>
                    <a:pt x="4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1" name="Google Shape;391;g6f94e8897d_0_26"/>
            <p:cNvSpPr/>
            <p:nvPr/>
          </p:nvSpPr>
          <p:spPr>
            <a:xfrm>
              <a:off x="496889" y="4376726"/>
              <a:ext cx="244475" cy="176213"/>
            </a:xfrm>
            <a:custGeom>
              <a:avLst/>
              <a:gdLst/>
              <a:ahLst/>
              <a:cxnLst/>
              <a:rect l="l" t="t" r="r" b="b"/>
              <a:pathLst>
                <a:path w="115" h="83" extrusionOk="0">
                  <a:moveTo>
                    <a:pt x="57" y="0"/>
                  </a:moveTo>
                  <a:cubicBezTo>
                    <a:pt x="39" y="0"/>
                    <a:pt x="12" y="7"/>
                    <a:pt x="0" y="20"/>
                  </a:cubicBezTo>
                  <a:cubicBezTo>
                    <a:pt x="22" y="29"/>
                    <a:pt x="34" y="51"/>
                    <a:pt x="34" y="83"/>
                  </a:cubicBezTo>
                  <a:cubicBezTo>
                    <a:pt x="50" y="83"/>
                    <a:pt x="50" y="83"/>
                    <a:pt x="50" y="83"/>
                  </a:cubicBezTo>
                  <a:cubicBezTo>
                    <a:pt x="70" y="83"/>
                    <a:pt x="70" y="83"/>
                    <a:pt x="70" y="83"/>
                  </a:cubicBezTo>
                  <a:cubicBezTo>
                    <a:pt x="81" y="83"/>
                    <a:pt x="81" y="83"/>
                    <a:pt x="81" y="83"/>
                  </a:cubicBezTo>
                  <a:cubicBezTo>
                    <a:pt x="81" y="51"/>
                    <a:pt x="93" y="29"/>
                    <a:pt x="115" y="20"/>
                  </a:cubicBezTo>
                  <a:cubicBezTo>
                    <a:pt x="103" y="7"/>
                    <a:pt x="75" y="0"/>
                    <a:pt x="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2" name="Google Shape;392;g6f94e8897d_0_26"/>
            <p:cNvSpPr/>
            <p:nvPr/>
          </p:nvSpPr>
          <p:spPr>
            <a:xfrm>
              <a:off x="738188" y="4324350"/>
              <a:ext cx="98400" cy="954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3" name="Google Shape;393;g6f94e8897d_0_26"/>
            <p:cNvSpPr/>
            <p:nvPr/>
          </p:nvSpPr>
          <p:spPr>
            <a:xfrm>
              <a:off x="346075" y="4433894"/>
              <a:ext cx="198437" cy="119064"/>
            </a:xfrm>
            <a:custGeom>
              <a:avLst/>
              <a:gdLst/>
              <a:ahLst/>
              <a:cxnLst/>
              <a:rect l="l" t="t" r="r" b="b"/>
              <a:pathLst>
                <a:path w="93" h="56" extrusionOk="0">
                  <a:moveTo>
                    <a:pt x="46" y="0"/>
                  </a:moveTo>
                  <a:cubicBezTo>
                    <a:pt x="17" y="0"/>
                    <a:pt x="0" y="19"/>
                    <a:pt x="0" y="56"/>
                  </a:cubicBezTo>
                  <a:cubicBezTo>
                    <a:pt x="93" y="56"/>
                    <a:pt x="93" y="56"/>
                    <a:pt x="93" y="56"/>
                  </a:cubicBezTo>
                  <a:cubicBezTo>
                    <a:pt x="93" y="19"/>
                    <a:pt x="75" y="0"/>
                    <a:pt x="46"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4" name="Google Shape;394;g6f94e8897d_0_26"/>
            <p:cNvSpPr/>
            <p:nvPr/>
          </p:nvSpPr>
          <p:spPr>
            <a:xfrm>
              <a:off x="393700" y="4324350"/>
              <a:ext cx="95400" cy="954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grpSp>
        <p:nvGrpSpPr>
          <p:cNvPr id="395" name="Google Shape;395;g6f94e8897d_0_26"/>
          <p:cNvGrpSpPr/>
          <p:nvPr/>
        </p:nvGrpSpPr>
        <p:grpSpPr>
          <a:xfrm>
            <a:off x="5511306" y="7248963"/>
            <a:ext cx="435310" cy="435316"/>
            <a:chOff x="1941513" y="2219325"/>
            <a:chExt cx="477838" cy="481012"/>
          </a:xfrm>
        </p:grpSpPr>
        <p:sp>
          <p:nvSpPr>
            <p:cNvPr id="396" name="Google Shape;396;g6f94e8897d_0_26"/>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7" name="Google Shape;397;g6f94e8897d_0_26"/>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98" name="Google Shape;398;g6f94e8897d_0_26"/>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grpSp>
        <p:nvGrpSpPr>
          <p:cNvPr id="399" name="Google Shape;399;g6f94e8897d_0_26"/>
          <p:cNvGrpSpPr/>
          <p:nvPr/>
        </p:nvGrpSpPr>
        <p:grpSpPr>
          <a:xfrm>
            <a:off x="6519476" y="3990186"/>
            <a:ext cx="3251241" cy="3253374"/>
            <a:chOff x="3673940" y="1693752"/>
            <a:chExt cx="1828800" cy="1830000"/>
          </a:xfrm>
        </p:grpSpPr>
        <p:sp>
          <p:nvSpPr>
            <p:cNvPr id="400" name="Google Shape;400;g6f94e8897d_0_26"/>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401" name="Google Shape;401;g6f94e8897d_0_26"/>
            <p:cNvSpPr/>
            <p:nvPr/>
          </p:nvSpPr>
          <p:spPr>
            <a:xfrm>
              <a:off x="3727716" y="1748188"/>
              <a:ext cx="1721100" cy="1721400"/>
            </a:xfrm>
            <a:prstGeom prst="ellipse">
              <a:avLst/>
            </a:pr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402" name="Google Shape;402;g6f94e8897d_0_26"/>
          <p:cNvSpPr txBox="1"/>
          <p:nvPr/>
        </p:nvSpPr>
        <p:spPr>
          <a:xfrm>
            <a:off x="6715748" y="5014216"/>
            <a:ext cx="28503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262626"/>
                </a:solidFill>
                <a:latin typeface="Open Sans"/>
                <a:ea typeface="Open Sans"/>
                <a:cs typeface="Open Sans"/>
                <a:sym typeface="Open Sans"/>
              </a:rPr>
              <a:t> Tasks involved in Continuous Integration</a:t>
            </a:r>
            <a:endParaRPr sz="1400" b="0" i="0" u="none" strike="noStrike" cap="none">
              <a:solidFill>
                <a:srgbClr val="000000"/>
              </a:solidFill>
              <a:latin typeface="Arial"/>
              <a:ea typeface="Arial"/>
              <a:cs typeface="Arial"/>
              <a:sym typeface="Arial"/>
            </a:endParaRPr>
          </a:p>
        </p:txBody>
      </p:sp>
      <p:grpSp>
        <p:nvGrpSpPr>
          <p:cNvPr id="403" name="Google Shape;403;g6f94e8897d_0_26"/>
          <p:cNvGrpSpPr/>
          <p:nvPr/>
        </p:nvGrpSpPr>
        <p:grpSpPr>
          <a:xfrm>
            <a:off x="10003362" y="3295775"/>
            <a:ext cx="788812" cy="959462"/>
            <a:chOff x="-1650536" y="5389051"/>
            <a:chExt cx="778766" cy="934602"/>
          </a:xfrm>
        </p:grpSpPr>
        <p:grpSp>
          <p:nvGrpSpPr>
            <p:cNvPr id="404" name="Google Shape;404;g6f94e8897d_0_26"/>
            <p:cNvGrpSpPr/>
            <p:nvPr/>
          </p:nvGrpSpPr>
          <p:grpSpPr>
            <a:xfrm>
              <a:off x="-1650536" y="5389051"/>
              <a:ext cx="778766" cy="835477"/>
              <a:chOff x="4262" y="1919"/>
              <a:chExt cx="563" cy="604"/>
            </a:xfrm>
          </p:grpSpPr>
          <p:sp>
            <p:nvSpPr>
              <p:cNvPr id="405" name="Google Shape;405;g6f94e8897d_0_26"/>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g6f94e8897d_0_26"/>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g6f94e8897d_0_26"/>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g6f94e8897d_0_26"/>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g6f94e8897d_0_26"/>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g6f94e8897d_0_26"/>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g6f94e8897d_0_26"/>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412" name="Google Shape;412;g6f94e8897d_0_26"/>
            <p:cNvPicPr preferRelativeResize="0"/>
            <p:nvPr/>
          </p:nvPicPr>
          <p:blipFill rotWithShape="1">
            <a:blip r:embed="rId3">
              <a:alphaModFix/>
            </a:blip>
            <a:srcRect/>
            <a:stretch/>
          </p:blipFill>
          <p:spPr>
            <a:xfrm>
              <a:off x="-1422659" y="6030087"/>
              <a:ext cx="327829" cy="293566"/>
            </a:xfrm>
            <a:prstGeom prst="rect">
              <a:avLst/>
            </a:prstGeom>
            <a:noFill/>
            <a:ln>
              <a:noFill/>
            </a:ln>
          </p:spPr>
        </p:pic>
      </p:grpSp>
      <p:sp>
        <p:nvSpPr>
          <p:cNvPr id="413" name="Google Shape;413;g6f94e8897d_0_26"/>
          <p:cNvSpPr txBox="1"/>
          <p:nvPr/>
        </p:nvSpPr>
        <p:spPr>
          <a:xfrm>
            <a:off x="715296" y="1845884"/>
            <a:ext cx="14818500" cy="576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400"/>
              <a:buFont typeface="Arial"/>
              <a:buNone/>
            </a:pPr>
            <a:r>
              <a:rPr lang="en-US" sz="2200" b="0" i="0" u="none" strike="noStrike" cap="none">
                <a:solidFill>
                  <a:srgbClr val="262626"/>
                </a:solidFill>
                <a:latin typeface="Open Sans"/>
                <a:ea typeface="Open Sans"/>
                <a:cs typeface="Open Sans"/>
                <a:sym typeface="Open Sans"/>
              </a:rPr>
              <a:t>Each integration is verified by an automated build and automated tests.  </a:t>
            </a:r>
            <a:endParaRPr/>
          </a:p>
          <a:p>
            <a:pPr marL="0" marR="0" lvl="0" indent="0" algn="ctr" rtl="0">
              <a:lnSpc>
                <a:spcPct val="150000"/>
              </a:lnSpc>
              <a:spcBef>
                <a:spcPts val="0"/>
              </a:spcBef>
              <a:spcAft>
                <a:spcPts val="0"/>
              </a:spcAft>
              <a:buClr>
                <a:srgbClr val="000000"/>
              </a:buClr>
              <a:buSzPts val="2400"/>
              <a:buFont typeface="Arial"/>
              <a:buNone/>
            </a:pPr>
            <a:r>
              <a:rPr lang="en-US" sz="2200" b="0" i="0" u="none" strike="noStrike" cap="none">
                <a:solidFill>
                  <a:srgbClr val="262626"/>
                </a:solidFill>
                <a:latin typeface="Open Sans"/>
                <a:ea typeface="Open Sans"/>
                <a:cs typeface="Open Sans"/>
                <a:sym typeface="Open Sans"/>
              </a:rPr>
              <a:t>The figure </a:t>
            </a:r>
            <a:r>
              <a:rPr lang="en-US" sz="2200" b="0" i="0" u="none" strike="noStrike" cap="none">
                <a:solidFill>
                  <a:srgbClr val="3F3F3F"/>
                </a:solidFill>
                <a:latin typeface="Open Sans"/>
                <a:ea typeface="Open Sans"/>
                <a:cs typeface="Open Sans"/>
                <a:sym typeface="Open Sans"/>
              </a:rPr>
              <a:t>below</a:t>
            </a:r>
            <a:r>
              <a:rPr lang="en-US" sz="2200" b="0" i="0" u="none" strike="noStrike" cap="none">
                <a:solidFill>
                  <a:srgbClr val="262626"/>
                </a:solidFill>
                <a:latin typeface="Open Sans"/>
                <a:ea typeface="Open Sans"/>
                <a:cs typeface="Open Sans"/>
                <a:sym typeface="Open Sans"/>
              </a:rPr>
              <a:t> shows the tasks involved in Continuous Integration.</a:t>
            </a:r>
            <a:endParaRPr sz="2200" b="0" i="0" u="none" strike="noStrike" cap="none">
              <a:solidFill>
                <a:srgbClr val="000000"/>
              </a:solidFill>
              <a:latin typeface="Open Sans"/>
              <a:ea typeface="Open Sans"/>
              <a:cs typeface="Open Sans"/>
              <a:sym typeface="Open Sans"/>
            </a:endParaRPr>
          </a:p>
        </p:txBody>
      </p:sp>
      <p:sp>
        <p:nvSpPr>
          <p:cNvPr id="414" name="Google Shape;414;g6f94e8897d_0_26"/>
          <p:cNvSpPr txBox="1"/>
          <p:nvPr/>
        </p:nvSpPr>
        <p:spPr>
          <a:xfrm>
            <a:off x="837350" y="1334350"/>
            <a:ext cx="14818500" cy="576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Continuous Integration can be defined as a development practice of code integration into a shared repository.</a:t>
            </a:r>
            <a:endParaRPr sz="1400" b="0" i="0" u="none" strike="noStrike" cap="none">
              <a:solidFill>
                <a:srgbClr val="000000"/>
              </a:solidFill>
              <a:latin typeface="Arial"/>
              <a:ea typeface="Arial"/>
              <a:cs typeface="Arial"/>
              <a:sym typeface="Arial"/>
            </a:endParaRPr>
          </a:p>
        </p:txBody>
      </p:sp>
      <p:pic>
        <p:nvPicPr>
          <p:cNvPr id="415" name="Google Shape;415;g6f94e8897d_0_26"/>
          <p:cNvPicPr preferRelativeResize="0"/>
          <p:nvPr/>
        </p:nvPicPr>
        <p:blipFill rotWithShape="1">
          <a:blip r:embed="rId4">
            <a:alphaModFix/>
          </a:blip>
          <a:srcRect t="6807" b="6798"/>
          <a:stretch/>
        </p:blipFill>
        <p:spPr>
          <a:xfrm>
            <a:off x="5151242" y="882733"/>
            <a:ext cx="5941087"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6b2148735e_0_12"/>
          <p:cNvSpPr txBox="1">
            <a:spLocks noGrp="1"/>
          </p:cNvSpPr>
          <p:nvPr>
            <p:ph type="body" idx="1"/>
          </p:nvPr>
        </p:nvSpPr>
        <p:spPr>
          <a:xfrm>
            <a:off x="0" y="37846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a:t>Continuous Delivery</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6f94e8897d_0_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Delivery and Deployment</a:t>
            </a:r>
            <a:endParaRPr/>
          </a:p>
        </p:txBody>
      </p:sp>
      <p:sp>
        <p:nvSpPr>
          <p:cNvPr id="427" name="Google Shape;427;g6f94e8897d_0_3"/>
          <p:cNvSpPr txBox="1">
            <a:spLocks noGrp="1"/>
          </p:cNvSpPr>
          <p:nvPr>
            <p:ph type="body" idx="1"/>
          </p:nvPr>
        </p:nvSpPr>
        <p:spPr>
          <a:xfrm>
            <a:off x="1902050" y="1354006"/>
            <a:ext cx="12451800" cy="3064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a:t>Continuous Integration lets you deploy the latest version of your application either automatically or as a one-click process.</a:t>
            </a:r>
            <a:endParaRPr/>
          </a:p>
          <a:p>
            <a:pPr marL="457200" lvl="0" indent="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SzPts val="2800"/>
              <a:buNone/>
            </a:pPr>
            <a:endParaRPr/>
          </a:p>
          <a:p>
            <a:pPr marL="457200" lvl="0" indent="0" algn="l" rtl="0">
              <a:lnSpc>
                <a:spcPct val="100000"/>
              </a:lnSpc>
              <a:spcBef>
                <a:spcPts val="1000"/>
              </a:spcBef>
              <a:spcAft>
                <a:spcPts val="0"/>
              </a:spcAft>
              <a:buSzPts val="2800"/>
              <a:buNone/>
            </a:pPr>
            <a:endParaRPr/>
          </a:p>
          <a:p>
            <a:pPr marL="457200" lvl="0" indent="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SzPts val="2800"/>
              <a:buNone/>
            </a:pPr>
            <a:r>
              <a:rPr lang="en-US"/>
              <a:t>Automating your deployment eliminates the need for human intervention. Automating the deployment process lets you push every build that passes the tests into production. </a:t>
            </a:r>
            <a:endParaRPr/>
          </a:p>
        </p:txBody>
      </p:sp>
      <p:sp>
        <p:nvSpPr>
          <p:cNvPr id="428" name="Google Shape;428;g6f94e8897d_0_3"/>
          <p:cNvSpPr/>
          <p:nvPr/>
        </p:nvSpPr>
        <p:spPr>
          <a:xfrm>
            <a:off x="1817275" y="5656048"/>
            <a:ext cx="12750599" cy="1445100"/>
          </a:xfrm>
          <a:prstGeom prst="roundRect">
            <a:avLst>
              <a:gd name="adj" fmla="val 16667"/>
            </a:avLst>
          </a:prstGeom>
          <a:noFill/>
          <a:ln w="222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The practice of automatically deploying every successful build directly into production is known as Continuous Deployment.</a:t>
            </a:r>
            <a:endParaRPr sz="2200" b="1" i="0" u="none" strike="noStrike" cap="none">
              <a:solidFill>
                <a:srgbClr val="3F3F3F"/>
              </a:solidFill>
              <a:latin typeface="Open Sans"/>
              <a:ea typeface="Open Sans"/>
              <a:cs typeface="Open Sans"/>
              <a:sym typeface="Open Sans"/>
            </a:endParaRPr>
          </a:p>
        </p:txBody>
      </p:sp>
      <p:sp>
        <p:nvSpPr>
          <p:cNvPr id="429" name="Google Shape;429;g6f94e8897d_0_3"/>
          <p:cNvSpPr/>
          <p:nvPr/>
        </p:nvSpPr>
        <p:spPr>
          <a:xfrm>
            <a:off x="1817275" y="2471073"/>
            <a:ext cx="12750599" cy="1445100"/>
          </a:xfrm>
          <a:prstGeom prst="roundRect">
            <a:avLst>
              <a:gd name="adj" fmla="val 16667"/>
            </a:avLst>
          </a:prstGeom>
          <a:noFill/>
          <a:ln w="222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Continuous Delivery is the next step of  Continuous Integration. Your code is integrated and tested, and then it is ready to be deployed with one-click. </a:t>
            </a:r>
            <a:endParaRPr sz="2200" b="1" i="0" u="none" strike="noStrike" cap="none">
              <a:solidFill>
                <a:srgbClr val="3F3F3F"/>
              </a:solidFill>
              <a:latin typeface="Open Sans"/>
              <a:ea typeface="Open Sans"/>
              <a:cs typeface="Open Sans"/>
              <a:sym typeface="Open Sans"/>
            </a:endParaRPr>
          </a:p>
        </p:txBody>
      </p:sp>
      <p:pic>
        <p:nvPicPr>
          <p:cNvPr id="430" name="Google Shape;430;g6f94e8897d_0_3"/>
          <p:cNvPicPr preferRelativeResize="0"/>
          <p:nvPr/>
        </p:nvPicPr>
        <p:blipFill rotWithShape="1">
          <a:blip r:embed="rId3">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6f94e8897d_0_1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Delivery</a:t>
            </a:r>
            <a:endParaRPr/>
          </a:p>
        </p:txBody>
      </p:sp>
      <p:sp>
        <p:nvSpPr>
          <p:cNvPr id="436" name="Google Shape;436;g6f94e8897d_0_168"/>
          <p:cNvSpPr txBox="1">
            <a:spLocks noGrp="1"/>
          </p:cNvSpPr>
          <p:nvPr>
            <p:ph type="body" idx="1"/>
          </p:nvPr>
        </p:nvSpPr>
        <p:spPr>
          <a:xfrm>
            <a:off x="610109" y="1338508"/>
            <a:ext cx="15066678" cy="3064200"/>
          </a:xfrm>
          <a:prstGeom prst="rect">
            <a:avLst/>
          </a:prstGeom>
          <a:noFill/>
          <a:ln>
            <a:noFill/>
          </a:ln>
        </p:spPr>
        <p:txBody>
          <a:bodyPr spcFirstLastPara="1" wrap="square" lIns="91425" tIns="0" rIns="91425" bIns="0" anchor="t" anchorCtr="0">
            <a:noAutofit/>
          </a:bodyPr>
          <a:lstStyle/>
          <a:p>
            <a:pPr marL="393700" lvl="0" indent="-342900" algn="l" rtl="0">
              <a:lnSpc>
                <a:spcPct val="150000"/>
              </a:lnSpc>
              <a:spcBef>
                <a:spcPts val="1000"/>
              </a:spcBef>
              <a:spcAft>
                <a:spcPts val="0"/>
              </a:spcAft>
              <a:buSzPts val="2800"/>
              <a:buFont typeface="Arial"/>
              <a:buChar char="•"/>
            </a:pPr>
            <a:r>
              <a:rPr lang="en-US"/>
              <a:t>With Continuous Delivery, any successful build that has passed all the relevant automated tests and quality gates can </a:t>
            </a:r>
            <a:r>
              <a:rPr lang="en-US" i="1"/>
              <a:t>potentially</a:t>
            </a:r>
            <a:r>
              <a:rPr lang="en-US"/>
              <a:t> be deployed into production, and be in the hands of the end user within minutes. </a:t>
            </a:r>
            <a:endParaRPr/>
          </a:p>
          <a:p>
            <a:pPr marL="393700" lvl="0" indent="-342900" algn="l" rtl="0">
              <a:lnSpc>
                <a:spcPct val="150000"/>
              </a:lnSpc>
              <a:spcBef>
                <a:spcPts val="0"/>
              </a:spcBef>
              <a:spcAft>
                <a:spcPts val="0"/>
              </a:spcAft>
              <a:buSzPts val="2800"/>
              <a:buFont typeface="Arial"/>
              <a:buChar char="•"/>
            </a:pPr>
            <a:r>
              <a:rPr lang="en-US"/>
              <a:t>But this process is not </a:t>
            </a:r>
            <a:r>
              <a:rPr lang="en-US" b="1"/>
              <a:t>automatic</a:t>
            </a:r>
            <a:r>
              <a:rPr lang="en-US"/>
              <a:t>.</a:t>
            </a:r>
            <a:endParaRPr/>
          </a:p>
          <a:p>
            <a:pPr marL="393700" lvl="0" indent="-342900" algn="l" rtl="0">
              <a:lnSpc>
                <a:spcPct val="150000"/>
              </a:lnSpc>
              <a:spcBef>
                <a:spcPts val="0"/>
              </a:spcBef>
              <a:spcAft>
                <a:spcPts val="0"/>
              </a:spcAft>
              <a:buSzPts val="2800"/>
              <a:buFont typeface="Arial"/>
              <a:buChar char="•"/>
            </a:pPr>
            <a:r>
              <a:rPr lang="en-US"/>
              <a:t>It is the business, rather than IT that decides the best time to deliver the latest changes.</a:t>
            </a:r>
            <a:endParaRPr/>
          </a:p>
          <a:p>
            <a:pPr marL="342900" lvl="0" indent="-165100" algn="l" rtl="0">
              <a:lnSpc>
                <a:spcPct val="150000"/>
              </a:lnSpc>
              <a:spcBef>
                <a:spcPts val="1000"/>
              </a:spcBef>
              <a:spcAft>
                <a:spcPts val="0"/>
              </a:spcAft>
              <a:buSzPts val="2800"/>
              <a:buFont typeface="Arial"/>
              <a:buNone/>
            </a:pPr>
            <a:endParaRPr/>
          </a:p>
        </p:txBody>
      </p:sp>
      <p:pic>
        <p:nvPicPr>
          <p:cNvPr id="437" name="Google Shape;437;g6f94e8897d_0_168"/>
          <p:cNvPicPr preferRelativeResize="0"/>
          <p:nvPr/>
        </p:nvPicPr>
        <p:blipFill rotWithShape="1">
          <a:blip r:embed="rId3">
            <a:alphaModFix/>
          </a:blip>
          <a:srcRect/>
          <a:stretch/>
        </p:blipFill>
        <p:spPr>
          <a:xfrm>
            <a:off x="6595950" y="4375575"/>
            <a:ext cx="3064076" cy="3064076"/>
          </a:xfrm>
          <a:prstGeom prst="rect">
            <a:avLst/>
          </a:prstGeom>
          <a:noFill/>
          <a:ln>
            <a:noFill/>
          </a:ln>
        </p:spPr>
      </p:pic>
      <p:pic>
        <p:nvPicPr>
          <p:cNvPr id="438" name="Google Shape;438;g6f94e8897d_0_168"/>
          <p:cNvPicPr preferRelativeResize="0"/>
          <p:nvPr/>
        </p:nvPicPr>
        <p:blipFill rotWithShape="1">
          <a:blip r:embed="rId4">
            <a:alphaModFix/>
          </a:blip>
          <a:srcRect t="6807" b="6798"/>
          <a:stretch/>
        </p:blipFill>
        <p:spPr>
          <a:xfrm>
            <a:off x="5560774" y="882733"/>
            <a:ext cx="5400988"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6b2148735e_0_18"/>
          <p:cNvSpPr txBox="1">
            <a:spLocks noGrp="1"/>
          </p:cNvSpPr>
          <p:nvPr>
            <p:ph type="body" idx="1"/>
          </p:nvPr>
        </p:nvSpPr>
        <p:spPr>
          <a:xfrm>
            <a:off x="0" y="38354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Continuous Deployment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6f94e8897d_0_10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Deployment</a:t>
            </a:r>
            <a:endParaRPr/>
          </a:p>
        </p:txBody>
      </p:sp>
      <p:sp>
        <p:nvSpPr>
          <p:cNvPr id="450" name="Google Shape;450;g6f94e8897d_0_109"/>
          <p:cNvSpPr txBox="1"/>
          <p:nvPr/>
        </p:nvSpPr>
        <p:spPr>
          <a:xfrm>
            <a:off x="1174750" y="1383450"/>
            <a:ext cx="13865099" cy="11316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n-US" sz="2200" b="0" i="0" u="none" strike="noStrike" cap="none">
                <a:solidFill>
                  <a:srgbClr val="262626"/>
                </a:solidFill>
                <a:latin typeface="Open Sans"/>
                <a:ea typeface="Open Sans"/>
                <a:cs typeface="Open Sans"/>
                <a:sym typeface="Open Sans"/>
              </a:rPr>
              <a:t>Continuous Deployment is an extension of continuous integration. It targets to reduce the time between development team writing one new line of code and using it in production.</a:t>
            </a:r>
            <a:endParaRPr sz="2200" b="0" i="0" u="none" strike="noStrike" cap="none">
              <a:solidFill>
                <a:srgbClr val="000000"/>
              </a:solidFill>
              <a:latin typeface="Open Sans"/>
              <a:ea typeface="Open Sans"/>
              <a:cs typeface="Open Sans"/>
              <a:sym typeface="Open Sans"/>
            </a:endParaRPr>
          </a:p>
        </p:txBody>
      </p:sp>
      <p:sp>
        <p:nvSpPr>
          <p:cNvPr id="451" name="Google Shape;451;g6f94e8897d_0_109"/>
          <p:cNvSpPr/>
          <p:nvPr/>
        </p:nvSpPr>
        <p:spPr>
          <a:xfrm>
            <a:off x="6077691" y="3325906"/>
            <a:ext cx="4049890" cy="4047068"/>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50637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452" name="Google Shape;452;g6f94e8897d_0_109"/>
          <p:cNvSpPr/>
          <p:nvPr/>
        </p:nvSpPr>
        <p:spPr>
          <a:xfrm>
            <a:off x="6020732" y="5120649"/>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5B9BD5"/>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453" name="Google Shape;453;g6f94e8897d_0_109"/>
          <p:cNvSpPr/>
          <p:nvPr/>
        </p:nvSpPr>
        <p:spPr>
          <a:xfrm>
            <a:off x="9741406" y="509310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D7D31"/>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454" name="Google Shape;454;g6f94e8897d_0_109"/>
          <p:cNvSpPr/>
          <p:nvPr/>
        </p:nvSpPr>
        <p:spPr>
          <a:xfrm>
            <a:off x="4367016" y="4670164"/>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Calibri"/>
              <a:ea typeface="Calibri"/>
              <a:cs typeface="Calibri"/>
              <a:sym typeface="Calibri"/>
            </a:endParaRPr>
          </a:p>
        </p:txBody>
      </p:sp>
      <p:sp>
        <p:nvSpPr>
          <p:cNvPr id="455" name="Google Shape;455;g6f94e8897d_0_109"/>
          <p:cNvSpPr/>
          <p:nvPr/>
        </p:nvSpPr>
        <p:spPr>
          <a:xfrm flipH="1">
            <a:off x="10375216" y="468408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Calibri"/>
              <a:ea typeface="Calibri"/>
              <a:cs typeface="Calibri"/>
              <a:sym typeface="Calibri"/>
            </a:endParaRPr>
          </a:p>
        </p:txBody>
      </p:sp>
      <p:sp>
        <p:nvSpPr>
          <p:cNvPr id="456" name="Google Shape;456;g6f94e8897d_0_109"/>
          <p:cNvSpPr txBox="1"/>
          <p:nvPr/>
        </p:nvSpPr>
        <p:spPr>
          <a:xfrm>
            <a:off x="7392221" y="5093113"/>
            <a:ext cx="1463100" cy="485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Benefits </a:t>
            </a:r>
            <a:endParaRPr sz="2200" b="0" i="0" u="none" strike="noStrike" cap="none">
              <a:solidFill>
                <a:srgbClr val="000000"/>
              </a:solidFill>
              <a:latin typeface="Open Sans"/>
              <a:ea typeface="Open Sans"/>
              <a:cs typeface="Open Sans"/>
              <a:sym typeface="Open Sans"/>
            </a:endParaRPr>
          </a:p>
        </p:txBody>
      </p:sp>
      <p:sp>
        <p:nvSpPr>
          <p:cNvPr id="457" name="Google Shape;457;g6f94e8897d_0_109"/>
          <p:cNvSpPr txBox="1"/>
          <p:nvPr/>
        </p:nvSpPr>
        <p:spPr>
          <a:xfrm>
            <a:off x="1447798" y="4130075"/>
            <a:ext cx="29586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Faster return on investment for each feature as it gets developed</a:t>
            </a:r>
            <a:endParaRPr sz="2200" b="0" i="0" u="none" strike="noStrike" cap="none">
              <a:solidFill>
                <a:srgbClr val="000000"/>
              </a:solidFill>
              <a:latin typeface="Open Sans"/>
              <a:ea typeface="Open Sans"/>
              <a:cs typeface="Open Sans"/>
              <a:sym typeface="Open Sans"/>
            </a:endParaRPr>
          </a:p>
        </p:txBody>
      </p:sp>
      <p:sp>
        <p:nvSpPr>
          <p:cNvPr id="458" name="Google Shape;458;g6f94e8897d_0_109"/>
          <p:cNvSpPr txBox="1"/>
          <p:nvPr/>
        </p:nvSpPr>
        <p:spPr>
          <a:xfrm>
            <a:off x="11962880" y="4130087"/>
            <a:ext cx="355652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Faster feedback from end users on each new feature as it is released to production</a:t>
            </a:r>
            <a:endParaRPr sz="2200" b="0" i="0" u="none" strike="noStrike" cap="none">
              <a:solidFill>
                <a:srgbClr val="000000"/>
              </a:solidFill>
              <a:latin typeface="Open Sans"/>
              <a:ea typeface="Open Sans"/>
              <a:cs typeface="Open Sans"/>
              <a:sym typeface="Open Sans"/>
            </a:endParaRPr>
          </a:p>
        </p:txBody>
      </p:sp>
      <p:pic>
        <p:nvPicPr>
          <p:cNvPr id="459" name="Google Shape;459;g6f94e8897d_0_109"/>
          <p:cNvPicPr preferRelativeResize="0"/>
          <p:nvPr/>
        </p:nvPicPr>
        <p:blipFill rotWithShape="1">
          <a:blip r:embed="rId3">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78ea997ca9_0_56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Advantages of Continuous Deployment</a:t>
            </a:r>
            <a:endParaRPr/>
          </a:p>
        </p:txBody>
      </p:sp>
      <p:sp>
        <p:nvSpPr>
          <p:cNvPr id="465" name="Google Shape;465;g78ea997ca9_0_567"/>
          <p:cNvSpPr txBox="1"/>
          <p:nvPr/>
        </p:nvSpPr>
        <p:spPr>
          <a:xfrm>
            <a:off x="1314450" y="1356283"/>
            <a:ext cx="13674600" cy="6873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2200" b="0" i="0" u="none" strike="noStrike" cap="none">
                <a:solidFill>
                  <a:srgbClr val="262626"/>
                </a:solidFill>
                <a:latin typeface="Open Sans"/>
                <a:ea typeface="Open Sans"/>
                <a:cs typeface="Open Sans"/>
                <a:sym typeface="Open Sans"/>
              </a:rPr>
              <a:t>Continuous deployment lets us get rid of the tedious release cycle and has the following benefits:</a:t>
            </a:r>
            <a:endParaRPr sz="2200" b="0" i="0" u="none" strike="noStrike" cap="none">
              <a:solidFill>
                <a:srgbClr val="262626"/>
              </a:solidFill>
              <a:latin typeface="Open Sans"/>
              <a:ea typeface="Open Sans"/>
              <a:cs typeface="Open Sans"/>
              <a:sym typeface="Open Sans"/>
            </a:endParaRPr>
          </a:p>
        </p:txBody>
      </p:sp>
      <p:grpSp>
        <p:nvGrpSpPr>
          <p:cNvPr id="466" name="Google Shape;466;g78ea997ca9_0_567"/>
          <p:cNvGrpSpPr/>
          <p:nvPr/>
        </p:nvGrpSpPr>
        <p:grpSpPr>
          <a:xfrm>
            <a:off x="6805919" y="1983805"/>
            <a:ext cx="2657452" cy="7160197"/>
            <a:chOff x="3719460" y="971550"/>
            <a:chExt cx="1600200" cy="4518900"/>
          </a:xfrm>
        </p:grpSpPr>
        <p:sp>
          <p:nvSpPr>
            <p:cNvPr id="467" name="Google Shape;467;g78ea997ca9_0_567"/>
            <p:cNvSpPr/>
            <p:nvPr/>
          </p:nvSpPr>
          <p:spPr>
            <a:xfrm rot="5400000">
              <a:off x="2679147" y="3212851"/>
              <a:ext cx="3680697" cy="874500"/>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68" name="Google Shape;468;g78ea997ca9_0_567"/>
            <p:cNvSpPr/>
            <p:nvPr/>
          </p:nvSpPr>
          <p:spPr>
            <a:xfrm>
              <a:off x="3719460" y="971550"/>
              <a:ext cx="1600200" cy="838200"/>
            </a:xfrm>
            <a:prstGeom prst="triangle">
              <a:avLst>
                <a:gd name="adj" fmla="val 50000"/>
              </a:avLst>
            </a:prstGeom>
            <a:solidFill>
              <a:srgbClr val="4454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sp>
        <p:nvSpPr>
          <p:cNvPr id="469" name="Google Shape;469;g78ea997ca9_0_567"/>
          <p:cNvSpPr/>
          <p:nvPr/>
        </p:nvSpPr>
        <p:spPr>
          <a:xfrm rot="5400000">
            <a:off x="8874851" y="3368808"/>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470" name="Google Shape;470;g78ea997ca9_0_567"/>
          <p:cNvSpPr/>
          <p:nvPr/>
        </p:nvSpPr>
        <p:spPr>
          <a:xfrm rot="5400000">
            <a:off x="8058818" y="3695862"/>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1" name="Google Shape;471;g78ea997ca9_0_567"/>
          <p:cNvSpPr/>
          <p:nvPr/>
        </p:nvSpPr>
        <p:spPr>
          <a:xfrm rot="-5400000" flipH="1">
            <a:off x="6763171" y="3368808"/>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472" name="Google Shape;472;g78ea997ca9_0_567"/>
          <p:cNvSpPr/>
          <p:nvPr/>
        </p:nvSpPr>
        <p:spPr>
          <a:xfrm rot="-5400000" flipH="1">
            <a:off x="6607580" y="3695862"/>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3" name="Google Shape;473;g78ea997ca9_0_567"/>
          <p:cNvSpPr/>
          <p:nvPr/>
        </p:nvSpPr>
        <p:spPr>
          <a:xfrm rot="5400000">
            <a:off x="8874851" y="5942675"/>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4" name="Google Shape;474;g78ea997ca9_0_567"/>
          <p:cNvSpPr/>
          <p:nvPr/>
        </p:nvSpPr>
        <p:spPr>
          <a:xfrm rot="5400000">
            <a:off x="8058818" y="6269728"/>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5" name="Google Shape;475;g78ea997ca9_0_567"/>
          <p:cNvSpPr/>
          <p:nvPr/>
        </p:nvSpPr>
        <p:spPr>
          <a:xfrm rot="-5400000" flipH="1">
            <a:off x="6763171" y="5942675"/>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6" name="Google Shape;476;g78ea997ca9_0_567"/>
          <p:cNvSpPr/>
          <p:nvPr/>
        </p:nvSpPr>
        <p:spPr>
          <a:xfrm rot="-5400000" flipH="1">
            <a:off x="6607580" y="6269728"/>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477" name="Google Shape;477;g78ea997ca9_0_567"/>
          <p:cNvSpPr txBox="1"/>
          <p:nvPr/>
        </p:nvSpPr>
        <p:spPr>
          <a:xfrm>
            <a:off x="9740110" y="3730189"/>
            <a:ext cx="48903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Fast feedback cycle</a:t>
            </a:r>
            <a:endParaRPr sz="2200" b="1"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 Identifying bugs as soon as they are developed, combined with quick rollback strategy, keeps the production stable.</a:t>
            </a:r>
            <a:endParaRPr sz="2200" b="0" i="0" u="none" strike="noStrike" cap="none">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34343"/>
              </a:solidFill>
              <a:latin typeface="Open Sans"/>
              <a:ea typeface="Open Sans"/>
              <a:cs typeface="Open Sans"/>
              <a:sym typeface="Open Sans"/>
            </a:endParaRPr>
          </a:p>
        </p:txBody>
      </p:sp>
      <p:sp>
        <p:nvSpPr>
          <p:cNvPr id="478" name="Google Shape;478;g78ea997ca9_0_567"/>
          <p:cNvSpPr txBox="1"/>
          <p:nvPr/>
        </p:nvSpPr>
        <p:spPr>
          <a:xfrm>
            <a:off x="9740109" y="6304056"/>
            <a:ext cx="5108951"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Flexible release options</a:t>
            </a:r>
            <a:endParaRPr sz="2200" b="1"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You can release the software without any additional time or cost spent in case of an immediate release.</a:t>
            </a:r>
            <a:endParaRPr sz="2200" b="0" i="0" u="none" strike="noStrike" cap="none">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34343"/>
              </a:solidFill>
              <a:latin typeface="Open Sans"/>
              <a:ea typeface="Open Sans"/>
              <a:cs typeface="Open Sans"/>
              <a:sym typeface="Open Sans"/>
            </a:endParaRPr>
          </a:p>
        </p:txBody>
      </p:sp>
      <p:sp>
        <p:nvSpPr>
          <p:cNvPr id="479" name="Google Shape;479;g78ea997ca9_0_567"/>
          <p:cNvSpPr txBox="1"/>
          <p:nvPr/>
        </p:nvSpPr>
        <p:spPr>
          <a:xfrm>
            <a:off x="1625600" y="3730189"/>
            <a:ext cx="48903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Fast delivery</a:t>
            </a:r>
            <a:endParaRPr sz="2200" b="1"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Customers can use the product as soon as the development is complete.</a:t>
            </a:r>
            <a:endParaRPr sz="2200" b="1" i="0" u="none" strike="noStrike" cap="none">
              <a:solidFill>
                <a:srgbClr val="434343"/>
              </a:solidFill>
              <a:latin typeface="Open Sans"/>
              <a:ea typeface="Open Sans"/>
              <a:cs typeface="Open Sans"/>
              <a:sym typeface="Open Sans"/>
            </a:endParaRPr>
          </a:p>
        </p:txBody>
      </p:sp>
      <p:sp>
        <p:nvSpPr>
          <p:cNvPr id="480" name="Google Shape;480;g78ea997ca9_0_567"/>
          <p:cNvSpPr txBox="1"/>
          <p:nvPr/>
        </p:nvSpPr>
        <p:spPr>
          <a:xfrm>
            <a:off x="1625600" y="6274559"/>
            <a:ext cx="48903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Low-risk releases</a:t>
            </a:r>
            <a:endParaRPr sz="2200" b="1"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If you release on a daily basis, the process becomes repeatable and much safer. </a:t>
            </a:r>
            <a:endParaRPr sz="2200" b="0" i="0" u="none" strike="noStrike" cap="none">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34343"/>
              </a:solidFill>
              <a:latin typeface="Open Sans"/>
              <a:ea typeface="Open Sans"/>
              <a:cs typeface="Open Sans"/>
              <a:sym typeface="Open Sans"/>
            </a:endParaRPr>
          </a:p>
        </p:txBody>
      </p:sp>
      <p:pic>
        <p:nvPicPr>
          <p:cNvPr id="481" name="Google Shape;481;g78ea997ca9_0_567"/>
          <p:cNvPicPr preferRelativeResize="0"/>
          <p:nvPr/>
        </p:nvPicPr>
        <p:blipFill rotWithShape="1">
          <a:blip r:embed="rId3">
            <a:alphaModFix/>
          </a:blip>
          <a:srcRect t="6807" b="6798"/>
          <a:stretch/>
        </p:blipFill>
        <p:spPr>
          <a:xfrm>
            <a:off x="3379203" y="882733"/>
            <a:ext cx="9568182"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p:nvPr/>
        </p:nvSpPr>
        <p:spPr>
          <a:xfrm>
            <a:off x="8548675" y="3965540"/>
            <a:ext cx="6717684" cy="77559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1000"/>
              </a:spcBef>
              <a:spcAft>
                <a:spcPts val="0"/>
              </a:spcAft>
              <a:buNone/>
            </a:pPr>
            <a:r>
              <a:rPr lang="en-US" sz="3000" b="1" i="0" u="none" strike="noStrike" cap="none">
                <a:solidFill>
                  <a:srgbClr val="3F3F3F"/>
                </a:solidFill>
                <a:latin typeface="Open Sans"/>
                <a:ea typeface="Open Sans"/>
                <a:cs typeface="Open Sans"/>
                <a:sym typeface="Open Sans"/>
              </a:rPr>
              <a:t>Introduction to CI/CD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6b2148735e_0_30"/>
          <p:cNvSpPr txBox="1">
            <a:spLocks noGrp="1"/>
          </p:cNvSpPr>
          <p:nvPr>
            <p:ph type="body" idx="1"/>
          </p:nvPr>
        </p:nvSpPr>
        <p:spPr>
          <a:xfrm>
            <a:off x="0" y="3725335"/>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a:t>Building the Continuous Deployment Process</a:t>
            </a:r>
            <a:endParaRPr/>
          </a:p>
          <a:p>
            <a:pPr marL="0" lvl="0" indent="0" algn="ctr" rtl="0">
              <a:lnSpc>
                <a:spcPct val="90000"/>
              </a:lnSpc>
              <a:spcBef>
                <a:spcPts val="1000"/>
              </a:spcBef>
              <a:spcAft>
                <a:spcPts val="0"/>
              </a:spcAft>
              <a:buClr>
                <a:schemeClr val="dk1"/>
              </a:buClr>
              <a:buSzPts val="1100"/>
              <a:buFont typeface="Arial"/>
              <a:buNone/>
            </a:pPr>
            <a:endParaRPr/>
          </a:p>
          <a:p>
            <a:pPr marL="0" lvl="0" indent="0" algn="ctr" rtl="0">
              <a:lnSpc>
                <a:spcPct val="90000"/>
              </a:lnSpc>
              <a:spcBef>
                <a:spcPts val="1000"/>
              </a:spcBef>
              <a:spcAft>
                <a:spcPts val="0"/>
              </a:spcAft>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78ea997ca9_0_59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Prerequisites to CI/CD</a:t>
            </a:r>
            <a:endParaRPr/>
          </a:p>
        </p:txBody>
      </p:sp>
      <p:sp>
        <p:nvSpPr>
          <p:cNvPr id="493" name="Google Shape;493;g78ea997ca9_0_592"/>
          <p:cNvSpPr txBox="1"/>
          <p:nvPr/>
        </p:nvSpPr>
        <p:spPr>
          <a:xfrm>
            <a:off x="913115" y="1349774"/>
            <a:ext cx="14415300" cy="68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Here are a few technical prerequisites for adopting the CI/CD process.</a:t>
            </a:r>
            <a:endParaRPr sz="2200" b="0" i="0" u="none" strike="noStrike" cap="none">
              <a:solidFill>
                <a:srgbClr val="3F3F3F"/>
              </a:solidFill>
              <a:latin typeface="Open Sans"/>
              <a:ea typeface="Open Sans"/>
              <a:cs typeface="Open Sans"/>
              <a:sym typeface="Open Sans"/>
            </a:endParaRPr>
          </a:p>
        </p:txBody>
      </p:sp>
      <p:grpSp>
        <p:nvGrpSpPr>
          <p:cNvPr id="494" name="Google Shape;494;g78ea997ca9_0_592"/>
          <p:cNvGrpSpPr/>
          <p:nvPr/>
        </p:nvGrpSpPr>
        <p:grpSpPr>
          <a:xfrm>
            <a:off x="4955455" y="1631576"/>
            <a:ext cx="5712546" cy="6472409"/>
            <a:chOff x="4955455" y="1631576"/>
            <a:chExt cx="5712546" cy="6472409"/>
          </a:xfrm>
        </p:grpSpPr>
        <p:sp>
          <p:nvSpPr>
            <p:cNvPr id="495" name="Google Shape;495;g78ea997ca9_0_592"/>
            <p:cNvSpPr/>
            <p:nvPr/>
          </p:nvSpPr>
          <p:spPr>
            <a:xfrm rot="-2188154">
              <a:off x="7527541" y="1996769"/>
              <a:ext cx="2207475" cy="297061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496" name="Google Shape;496;g78ea997ca9_0_592"/>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497" name="Google Shape;497;g78ea997ca9_0_592"/>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498" name="Google Shape;498;g78ea997ca9_0_592"/>
            <p:cNvSpPr/>
            <p:nvPr/>
          </p:nvSpPr>
          <p:spPr>
            <a:xfrm rot="-6465335">
              <a:off x="5527653" y="2774270"/>
              <a:ext cx="2267192" cy="2856246"/>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499" name="Google Shape;499;g78ea997ca9_0_592"/>
            <p:cNvSpPr/>
            <p:nvPr/>
          </p:nvSpPr>
          <p:spPr>
            <a:xfrm rot="-1084339">
              <a:off x="5925620" y="5035979"/>
              <a:ext cx="1459343" cy="2913517"/>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500" name="Google Shape;500;g78ea997ca9_0_592"/>
          <p:cNvSpPr/>
          <p:nvPr/>
        </p:nvSpPr>
        <p:spPr>
          <a:xfrm>
            <a:off x="8177825" y="2208907"/>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0FCFE8"/>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501" name="Google Shape;501;g78ea997ca9_0_592"/>
          <p:cNvSpPr/>
          <p:nvPr/>
        </p:nvSpPr>
        <p:spPr>
          <a:xfrm>
            <a:off x="5372524" y="3541993"/>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502" name="Google Shape;502;g78ea997ca9_0_592"/>
          <p:cNvSpPr txBox="1"/>
          <p:nvPr/>
        </p:nvSpPr>
        <p:spPr>
          <a:xfrm>
            <a:off x="9077824" y="2316724"/>
            <a:ext cx="4399637" cy="55206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Automated build, test, package, and deploy operations</a:t>
            </a:r>
            <a:endParaRPr sz="2200" b="0" i="0" u="none" strike="noStrike" cap="none">
              <a:solidFill>
                <a:srgbClr val="3F3F3F"/>
              </a:solidFill>
              <a:latin typeface="Open Sans"/>
              <a:ea typeface="Open Sans"/>
              <a:cs typeface="Open Sans"/>
              <a:sym typeface="Open Sans"/>
            </a:endParaRPr>
          </a:p>
        </p:txBody>
      </p:sp>
      <p:sp>
        <p:nvSpPr>
          <p:cNvPr id="503" name="Google Shape;503;g78ea997ca9_0_592"/>
          <p:cNvSpPr txBox="1"/>
          <p:nvPr/>
        </p:nvSpPr>
        <p:spPr>
          <a:xfrm>
            <a:off x="11115049" y="4717150"/>
            <a:ext cx="40779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Quick pipeline execution</a:t>
            </a:r>
            <a:endParaRPr sz="2200" b="0" i="0" u="none" strike="noStrike" cap="none">
              <a:solidFill>
                <a:srgbClr val="3F3F3F"/>
              </a:solidFill>
              <a:latin typeface="Open Sans"/>
              <a:ea typeface="Open Sans"/>
              <a:cs typeface="Open Sans"/>
              <a:sym typeface="Open Sans"/>
            </a:endParaRPr>
          </a:p>
        </p:txBody>
      </p:sp>
      <p:sp>
        <p:nvSpPr>
          <p:cNvPr id="504" name="Google Shape;504;g78ea997ca9_0_592"/>
          <p:cNvSpPr txBox="1"/>
          <p:nvPr/>
        </p:nvSpPr>
        <p:spPr>
          <a:xfrm>
            <a:off x="9559878" y="7334200"/>
            <a:ext cx="33660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Quick failure recovery</a:t>
            </a:r>
            <a:endParaRPr sz="2200" b="0" i="0" u="none" strike="noStrike" cap="none">
              <a:solidFill>
                <a:srgbClr val="3F3F3F"/>
              </a:solidFill>
              <a:latin typeface="Open Sans"/>
              <a:ea typeface="Open Sans"/>
              <a:cs typeface="Open Sans"/>
              <a:sym typeface="Open Sans"/>
            </a:endParaRPr>
          </a:p>
        </p:txBody>
      </p:sp>
      <p:sp>
        <p:nvSpPr>
          <p:cNvPr id="505" name="Google Shape;505;g78ea997ca9_0_592"/>
          <p:cNvSpPr txBox="1"/>
          <p:nvPr/>
        </p:nvSpPr>
        <p:spPr>
          <a:xfrm>
            <a:off x="818455" y="6600750"/>
            <a:ext cx="4996800" cy="4308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Zero-downtime deployment</a:t>
            </a:r>
            <a:endParaRPr sz="2200" b="0" i="0" u="none" strike="noStrike" cap="none">
              <a:solidFill>
                <a:srgbClr val="3F3F3F"/>
              </a:solidFill>
              <a:latin typeface="Open Sans"/>
              <a:ea typeface="Open Sans"/>
              <a:cs typeface="Open Sans"/>
              <a:sym typeface="Open Sans"/>
            </a:endParaRPr>
          </a:p>
        </p:txBody>
      </p:sp>
      <p:sp>
        <p:nvSpPr>
          <p:cNvPr id="506" name="Google Shape;506;g78ea997ca9_0_592"/>
          <p:cNvSpPr txBox="1"/>
          <p:nvPr/>
        </p:nvSpPr>
        <p:spPr>
          <a:xfrm>
            <a:off x="573752" y="3741300"/>
            <a:ext cx="4786500" cy="4308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Trunk-based development</a:t>
            </a:r>
            <a:endParaRPr sz="2200" b="0" i="0" u="none" strike="noStrike" cap="none">
              <a:solidFill>
                <a:srgbClr val="3F3F3F"/>
              </a:solidFill>
              <a:latin typeface="Open Sans"/>
              <a:ea typeface="Open Sans"/>
              <a:cs typeface="Open Sans"/>
              <a:sym typeface="Open Sans"/>
            </a:endParaRPr>
          </a:p>
        </p:txBody>
      </p:sp>
      <p:sp>
        <p:nvSpPr>
          <p:cNvPr id="507" name="Google Shape;507;g78ea997ca9_0_592"/>
          <p:cNvSpPr/>
          <p:nvPr/>
        </p:nvSpPr>
        <p:spPr>
          <a:xfrm>
            <a:off x="5832478" y="6395592"/>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508" name="Google Shape;508;g78ea997ca9_0_592"/>
          <p:cNvSpPr/>
          <p:nvPr/>
        </p:nvSpPr>
        <p:spPr>
          <a:xfrm>
            <a:off x="8670936" y="6912250"/>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rgbClr val="E4B363"/>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509" name="Google Shape;509;g78ea997ca9_0_592"/>
          <p:cNvSpPr/>
          <p:nvPr/>
        </p:nvSpPr>
        <p:spPr>
          <a:xfrm>
            <a:off x="10215044" y="4482586"/>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pic>
        <p:nvPicPr>
          <p:cNvPr id="510" name="Google Shape;510;g78ea997ca9_0_592"/>
          <p:cNvPicPr preferRelativeResize="0"/>
          <p:nvPr/>
        </p:nvPicPr>
        <p:blipFill rotWithShape="1">
          <a:blip r:embed="rId3">
            <a:alphaModFix/>
          </a:blip>
          <a:srcRect t="6807" b="6798"/>
          <a:stretch/>
        </p:blipFill>
        <p:spPr>
          <a:xfrm>
            <a:off x="5442243" y="882733"/>
            <a:ext cx="5400988"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6f94e8897d_0_30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Introducing Tools</a:t>
            </a:r>
            <a:endParaRPr/>
          </a:p>
        </p:txBody>
      </p:sp>
      <p:sp>
        <p:nvSpPr>
          <p:cNvPr id="516" name="Google Shape;516;g6f94e8897d_0_302"/>
          <p:cNvSpPr txBox="1"/>
          <p:nvPr/>
        </p:nvSpPr>
        <p:spPr>
          <a:xfrm>
            <a:off x="895482" y="1349637"/>
            <a:ext cx="14415300" cy="5822100"/>
          </a:xfrm>
          <a:prstGeom prst="rect">
            <a:avLst/>
          </a:prstGeom>
          <a:noFill/>
          <a:ln>
            <a:noFill/>
          </a:ln>
        </p:spPr>
        <p:txBody>
          <a:bodyPr spcFirstLastPara="1" wrap="square" lIns="91425" tIns="45700" rIns="91425" bIns="45700" anchor="t" anchorCtr="0">
            <a:noAutofit/>
          </a:bodyPr>
          <a:lstStyle/>
          <a:p>
            <a:pPr marL="431800" marR="0" lvl="0" indent="-342900" algn="just" rtl="0">
              <a:lnSpc>
                <a:spcPct val="115000"/>
              </a:lnSpc>
              <a:spcBef>
                <a:spcPts val="0"/>
              </a:spcBef>
              <a:spcAft>
                <a:spcPts val="0"/>
              </a:spcAft>
              <a:buClr>
                <a:srgbClr val="262626"/>
              </a:buClr>
              <a:buSzPts val="2200"/>
              <a:buFont typeface="Arial"/>
              <a:buChar char="•"/>
            </a:pPr>
            <a:r>
              <a:rPr lang="en-US" sz="2200" b="0" i="0" u="none" strike="noStrike" cap="none">
                <a:solidFill>
                  <a:srgbClr val="262626"/>
                </a:solidFill>
                <a:latin typeface="Open Sans"/>
                <a:ea typeface="Open Sans"/>
                <a:cs typeface="Open Sans"/>
                <a:sym typeface="Open Sans"/>
              </a:rPr>
              <a:t>There are a variety of tools available in the market for performing each of the operations involved in building a Continuous Deployment process.</a:t>
            </a:r>
            <a:endParaRPr/>
          </a:p>
          <a:p>
            <a:pPr marL="431800" marR="0" lvl="0" indent="-203200" algn="just" rtl="0">
              <a:lnSpc>
                <a:spcPct val="115000"/>
              </a:lnSpc>
              <a:spcBef>
                <a:spcPts val="0"/>
              </a:spcBef>
              <a:spcAft>
                <a:spcPts val="0"/>
              </a:spcAft>
              <a:buClr>
                <a:srgbClr val="262626"/>
              </a:buClr>
              <a:buSzPts val="2200"/>
              <a:buFont typeface="Arial"/>
              <a:buNone/>
            </a:pPr>
            <a:endParaRPr sz="1500" b="0" i="0" u="none" strike="noStrike" cap="none">
              <a:solidFill>
                <a:srgbClr val="262626"/>
              </a:solidFill>
              <a:latin typeface="Open Sans"/>
              <a:ea typeface="Open Sans"/>
              <a:cs typeface="Open Sans"/>
              <a:sym typeface="Open Sans"/>
            </a:endParaRPr>
          </a:p>
          <a:p>
            <a:pPr marL="431800" marR="0" lvl="0" indent="-342900" algn="just" rtl="0">
              <a:lnSpc>
                <a:spcPct val="115000"/>
              </a:lnSpc>
              <a:spcBef>
                <a:spcPts val="0"/>
              </a:spcBef>
              <a:spcAft>
                <a:spcPts val="0"/>
              </a:spcAft>
              <a:buClr>
                <a:srgbClr val="262626"/>
              </a:buClr>
              <a:buSzPts val="2200"/>
              <a:buFont typeface="Arial"/>
              <a:buChar char="•"/>
            </a:pPr>
            <a:r>
              <a:rPr lang="en-US" sz="2200" b="0" i="0" u="none" strike="noStrike" cap="none">
                <a:solidFill>
                  <a:srgbClr val="262626"/>
                </a:solidFill>
                <a:latin typeface="Open Sans"/>
                <a:ea typeface="Open Sans"/>
                <a:cs typeface="Open Sans"/>
                <a:sym typeface="Open Sans"/>
              </a:rPr>
              <a:t>Any tool can be replaced with any other tool that plays the same role, depending on your environment. </a:t>
            </a:r>
            <a:endParaRPr sz="2200" b="0" i="0" u="none" strike="noStrike" cap="none">
              <a:solidFill>
                <a:srgbClr val="262626"/>
              </a:solidFill>
              <a:latin typeface="Open Sans"/>
              <a:ea typeface="Open Sans"/>
              <a:cs typeface="Open Sans"/>
              <a:sym typeface="Open Sans"/>
            </a:endParaRPr>
          </a:p>
          <a:p>
            <a:pPr marL="889000" marR="0" lvl="1" indent="-342900" algn="just" rtl="0">
              <a:lnSpc>
                <a:spcPct val="150000"/>
              </a:lnSpc>
              <a:spcBef>
                <a:spcPts val="0"/>
              </a:spcBef>
              <a:spcAft>
                <a:spcPts val="0"/>
              </a:spcAft>
              <a:buClr>
                <a:srgbClr val="262626"/>
              </a:buClr>
              <a:buSzPts val="2200"/>
              <a:buFont typeface="Courier New"/>
              <a:buChar char="o"/>
            </a:pPr>
            <a:r>
              <a:rPr lang="en-US" sz="2200" b="0" i="0" u="none" strike="noStrike" cap="none">
                <a:solidFill>
                  <a:srgbClr val="262626"/>
                </a:solidFill>
                <a:latin typeface="Open Sans"/>
                <a:ea typeface="Open Sans"/>
                <a:cs typeface="Open Sans"/>
                <a:sym typeface="Open Sans"/>
              </a:rPr>
              <a:t>For example: Jenkins can be replaced with Atlassian Bamboo and Chef can be used instead of Ansible. </a:t>
            </a:r>
            <a:endParaRPr sz="2200" b="0" i="0" u="none" strike="noStrike" cap="none">
              <a:solidFill>
                <a:srgbClr val="262626"/>
              </a:solidFill>
              <a:latin typeface="Open Sans"/>
              <a:ea typeface="Open Sans"/>
              <a:cs typeface="Open Sans"/>
              <a:sym typeface="Open Sans"/>
            </a:endParaRPr>
          </a:p>
        </p:txBody>
      </p:sp>
      <p:pic>
        <p:nvPicPr>
          <p:cNvPr id="517" name="Google Shape;517;g6f94e8897d_0_302"/>
          <p:cNvPicPr preferRelativeResize="0"/>
          <p:nvPr/>
        </p:nvPicPr>
        <p:blipFill rotWithShape="1">
          <a:blip r:embed="rId3">
            <a:alphaModFix/>
          </a:blip>
          <a:srcRect/>
          <a:stretch/>
        </p:blipFill>
        <p:spPr>
          <a:xfrm>
            <a:off x="6255232" y="4098563"/>
            <a:ext cx="3695800" cy="3695800"/>
          </a:xfrm>
          <a:prstGeom prst="rect">
            <a:avLst/>
          </a:prstGeom>
          <a:noFill/>
          <a:ln>
            <a:noFill/>
          </a:ln>
        </p:spPr>
      </p:pic>
      <p:pic>
        <p:nvPicPr>
          <p:cNvPr id="518" name="Google Shape;518;g6f94e8897d_0_302"/>
          <p:cNvPicPr preferRelativeResize="0"/>
          <p:nvPr/>
        </p:nvPicPr>
        <p:blipFill rotWithShape="1">
          <a:blip r:embed="rId4">
            <a:alphaModFix/>
          </a:blip>
          <a:srcRect t="6807" b="6798"/>
          <a:stretch/>
        </p:blipFill>
        <p:spPr>
          <a:xfrm>
            <a:off x="5806274" y="882733"/>
            <a:ext cx="4909989"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78ea997ca9_0_65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Continuous Delivery Process Tools</a:t>
            </a:r>
            <a:endParaRPr/>
          </a:p>
        </p:txBody>
      </p:sp>
      <p:grpSp>
        <p:nvGrpSpPr>
          <p:cNvPr id="524" name="Google Shape;524;g78ea997ca9_0_654"/>
          <p:cNvGrpSpPr/>
          <p:nvPr/>
        </p:nvGrpSpPr>
        <p:grpSpPr>
          <a:xfrm>
            <a:off x="5289899" y="2362889"/>
            <a:ext cx="1832298" cy="1263489"/>
            <a:chOff x="2975531" y="1329109"/>
            <a:chExt cx="1030655" cy="710704"/>
          </a:xfrm>
        </p:grpSpPr>
        <p:sp>
          <p:nvSpPr>
            <p:cNvPr id="525" name="Google Shape;525;g78ea997ca9_0_654"/>
            <p:cNvSpPr/>
            <p:nvPr/>
          </p:nvSpPr>
          <p:spPr>
            <a:xfrm>
              <a:off x="2975531" y="1329109"/>
              <a:ext cx="603600" cy="533400"/>
            </a:xfrm>
            <a:prstGeom prst="rect">
              <a:avLst/>
            </a:pr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26" name="Google Shape;526;g78ea997ca9_0_654"/>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527" name="Google Shape;527;g78ea997ca9_0_654"/>
          <p:cNvGrpSpPr/>
          <p:nvPr/>
        </p:nvGrpSpPr>
        <p:grpSpPr>
          <a:xfrm>
            <a:off x="5148420" y="4170413"/>
            <a:ext cx="1436406" cy="948279"/>
            <a:chOff x="2895951" y="2345828"/>
            <a:chExt cx="807968" cy="533400"/>
          </a:xfrm>
        </p:grpSpPr>
        <p:sp>
          <p:nvSpPr>
            <p:cNvPr id="528" name="Google Shape;528;g78ea997ca9_0_654"/>
            <p:cNvSpPr/>
            <p:nvPr/>
          </p:nvSpPr>
          <p:spPr>
            <a:xfrm>
              <a:off x="2895951" y="2345828"/>
              <a:ext cx="523200" cy="533400"/>
            </a:xfrm>
            <a:prstGeom prst="rect">
              <a:avLst/>
            </a:pr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29" name="Google Shape;529;g78ea997ca9_0_654"/>
            <p:cNvSpPr/>
            <p:nvPr/>
          </p:nvSpPr>
          <p:spPr>
            <a:xfrm>
              <a:off x="3419138" y="2345828"/>
              <a:ext cx="284781" cy="533340"/>
            </a:xfrm>
            <a:custGeom>
              <a:avLst/>
              <a:gdLst/>
              <a:ahLst/>
              <a:cxnLst/>
              <a:rect l="l" t="t" r="r" b="b"/>
              <a:pathLst>
                <a:path w="228" h="427" extrusionOk="0">
                  <a:moveTo>
                    <a:pt x="0" y="0"/>
                  </a:moveTo>
                  <a:lnTo>
                    <a:pt x="228" y="185"/>
                  </a:lnTo>
                  <a:lnTo>
                    <a:pt x="228" y="266"/>
                  </a:lnTo>
                  <a:lnTo>
                    <a:pt x="0" y="427"/>
                  </a:lnTo>
                  <a:lnTo>
                    <a:pt x="0"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530" name="Google Shape;530;g78ea997ca9_0_654"/>
          <p:cNvGrpSpPr/>
          <p:nvPr/>
        </p:nvGrpSpPr>
        <p:grpSpPr>
          <a:xfrm>
            <a:off x="9129567" y="2362889"/>
            <a:ext cx="1832505" cy="1263489"/>
            <a:chOff x="5135316" y="1329109"/>
            <a:chExt cx="1030771" cy="710704"/>
          </a:xfrm>
        </p:grpSpPr>
        <p:sp>
          <p:nvSpPr>
            <p:cNvPr id="531" name="Google Shape;531;g78ea997ca9_0_654"/>
            <p:cNvSpPr/>
            <p:nvPr/>
          </p:nvSpPr>
          <p:spPr>
            <a:xfrm>
              <a:off x="5562487" y="1329109"/>
              <a:ext cx="603600" cy="533400"/>
            </a:xfrm>
            <a:prstGeom prst="rect">
              <a:avLst/>
            </a:pr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32" name="Google Shape;532;g78ea997ca9_0_654"/>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533" name="Google Shape;533;g78ea997ca9_0_654"/>
          <p:cNvGrpSpPr/>
          <p:nvPr/>
        </p:nvGrpSpPr>
        <p:grpSpPr>
          <a:xfrm>
            <a:off x="9116243" y="5746997"/>
            <a:ext cx="1832505" cy="1263683"/>
            <a:chOff x="5127822" y="3232646"/>
            <a:chExt cx="1030771" cy="710813"/>
          </a:xfrm>
        </p:grpSpPr>
        <p:sp>
          <p:nvSpPr>
            <p:cNvPr id="534" name="Google Shape;534;g78ea997ca9_0_654"/>
            <p:cNvSpPr/>
            <p:nvPr/>
          </p:nvSpPr>
          <p:spPr>
            <a:xfrm>
              <a:off x="5554993" y="3411259"/>
              <a:ext cx="603600" cy="532200"/>
            </a:xfrm>
            <a:prstGeom prst="rect">
              <a:avLst/>
            </a:pr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35" name="Google Shape;535;g78ea997ca9_0_654"/>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536" name="Google Shape;536;g78ea997ca9_0_654"/>
          <p:cNvGrpSpPr/>
          <p:nvPr/>
        </p:nvGrpSpPr>
        <p:grpSpPr>
          <a:xfrm>
            <a:off x="5283267" y="5746997"/>
            <a:ext cx="1825606" cy="1263683"/>
            <a:chOff x="2971800" y="3232646"/>
            <a:chExt cx="1026891" cy="710813"/>
          </a:xfrm>
        </p:grpSpPr>
        <p:sp>
          <p:nvSpPr>
            <p:cNvPr id="537" name="Google Shape;537;g78ea997ca9_0_654"/>
            <p:cNvSpPr/>
            <p:nvPr/>
          </p:nvSpPr>
          <p:spPr>
            <a:xfrm>
              <a:off x="2971800" y="3411259"/>
              <a:ext cx="599700" cy="532200"/>
            </a:xfrm>
            <a:prstGeom prst="rect">
              <a:avLst/>
            </a:prstGeom>
            <a:solidFill>
              <a:srgbClr val="70AD47"/>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38" name="Google Shape;538;g78ea997ca9_0_654"/>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539" name="Google Shape;539;g78ea997ca9_0_654"/>
          <p:cNvSpPr txBox="1"/>
          <p:nvPr/>
        </p:nvSpPr>
        <p:spPr>
          <a:xfrm>
            <a:off x="1298030" y="2481648"/>
            <a:ext cx="37764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a:solidFill>
                  <a:srgbClr val="3F3F3F"/>
                </a:solidFill>
                <a:latin typeface="Open Sans"/>
                <a:ea typeface="Open Sans"/>
                <a:cs typeface="Open Sans"/>
                <a:sym typeface="Open Sans"/>
              </a:rPr>
              <a:t>A containerization tool like Docker</a:t>
            </a:r>
            <a:endParaRPr sz="1400" b="0" i="0" u="none" strike="noStrike" cap="none">
              <a:solidFill>
                <a:srgbClr val="000000"/>
              </a:solidFill>
              <a:latin typeface="Arial"/>
              <a:ea typeface="Arial"/>
              <a:cs typeface="Arial"/>
              <a:sym typeface="Arial"/>
            </a:endParaRPr>
          </a:p>
        </p:txBody>
      </p:sp>
      <p:sp>
        <p:nvSpPr>
          <p:cNvPr id="540" name="Google Shape;540;g78ea997ca9_0_654"/>
          <p:cNvSpPr txBox="1"/>
          <p:nvPr/>
        </p:nvSpPr>
        <p:spPr>
          <a:xfrm>
            <a:off x="945932" y="4217249"/>
            <a:ext cx="4096800" cy="10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a:solidFill>
                  <a:srgbClr val="3F3F3F"/>
                </a:solidFill>
                <a:latin typeface="Open Sans"/>
                <a:ea typeface="Open Sans"/>
                <a:cs typeface="Open Sans"/>
                <a:sym typeface="Open Sans"/>
              </a:rPr>
              <a:t>A tool for building CI/CD pipelines like Jenkins</a:t>
            </a:r>
            <a:endParaRPr sz="1400" b="0" i="0" u="none" strike="noStrike" cap="none">
              <a:solidFill>
                <a:srgbClr val="000000"/>
              </a:solidFill>
              <a:latin typeface="Arial"/>
              <a:ea typeface="Arial"/>
              <a:cs typeface="Arial"/>
              <a:sym typeface="Arial"/>
            </a:endParaRPr>
          </a:p>
        </p:txBody>
      </p:sp>
      <p:sp>
        <p:nvSpPr>
          <p:cNvPr id="541" name="Google Shape;541;g78ea997ca9_0_654"/>
          <p:cNvSpPr txBox="1"/>
          <p:nvPr/>
        </p:nvSpPr>
        <p:spPr>
          <a:xfrm>
            <a:off x="11697745" y="6225718"/>
            <a:ext cx="3776400" cy="10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100" b="0" i="0" u="none" strike="noStrike" cap="none">
                <a:solidFill>
                  <a:srgbClr val="3F3F3F"/>
                </a:solidFill>
                <a:latin typeface="Open Sans"/>
                <a:ea typeface="Open Sans"/>
                <a:cs typeface="Open Sans"/>
                <a:sym typeface="Open Sans"/>
              </a:rPr>
              <a:t>A testing tool like Cucumber</a:t>
            </a:r>
            <a:endParaRPr sz="2100" b="0" i="0" u="none" strike="noStrike" cap="none">
              <a:solidFill>
                <a:srgbClr val="3F3F3F"/>
              </a:solidFill>
              <a:latin typeface="Open Sans"/>
              <a:ea typeface="Open Sans"/>
              <a:cs typeface="Open Sans"/>
              <a:sym typeface="Open Sans"/>
            </a:endParaRPr>
          </a:p>
        </p:txBody>
      </p:sp>
      <p:sp>
        <p:nvSpPr>
          <p:cNvPr id="542" name="Google Shape;542;g78ea997ca9_0_654"/>
          <p:cNvSpPr txBox="1"/>
          <p:nvPr/>
        </p:nvSpPr>
        <p:spPr>
          <a:xfrm>
            <a:off x="1298030" y="5954645"/>
            <a:ext cx="3776400" cy="10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100" b="0" i="0" u="none" strike="noStrike" cap="none">
                <a:solidFill>
                  <a:srgbClr val="3F3F3F"/>
                </a:solidFill>
                <a:latin typeface="Open Sans"/>
                <a:ea typeface="Open Sans"/>
                <a:cs typeface="Open Sans"/>
                <a:sym typeface="Open Sans"/>
              </a:rPr>
              <a:t>A configuration management tool like Ansible</a:t>
            </a:r>
            <a:endParaRPr sz="21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1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3F3F3F"/>
              </a:solidFill>
              <a:latin typeface="Open Sans"/>
              <a:ea typeface="Open Sans"/>
              <a:cs typeface="Open Sans"/>
              <a:sym typeface="Open Sans"/>
            </a:endParaRPr>
          </a:p>
        </p:txBody>
      </p:sp>
      <p:grpSp>
        <p:nvGrpSpPr>
          <p:cNvPr id="543" name="Google Shape;543;g78ea997ca9_0_654"/>
          <p:cNvGrpSpPr/>
          <p:nvPr/>
        </p:nvGrpSpPr>
        <p:grpSpPr>
          <a:xfrm>
            <a:off x="9646948" y="4170413"/>
            <a:ext cx="1432692" cy="948279"/>
            <a:chOff x="5426342" y="2345828"/>
            <a:chExt cx="805880" cy="533400"/>
          </a:xfrm>
        </p:grpSpPr>
        <p:sp>
          <p:nvSpPr>
            <p:cNvPr id="544" name="Google Shape;544;g78ea997ca9_0_654"/>
            <p:cNvSpPr/>
            <p:nvPr/>
          </p:nvSpPr>
          <p:spPr>
            <a:xfrm>
              <a:off x="5711122" y="2345828"/>
              <a:ext cx="521100" cy="533400"/>
            </a:xfrm>
            <a:prstGeom prst="rect">
              <a:avLst/>
            </a:pr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45" name="Google Shape;545;g78ea997ca9_0_654"/>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546" name="Google Shape;546;g78ea997ca9_0_654"/>
          <p:cNvSpPr txBox="1"/>
          <p:nvPr/>
        </p:nvSpPr>
        <p:spPr>
          <a:xfrm>
            <a:off x="11256745" y="4112112"/>
            <a:ext cx="4658400" cy="10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100" b="0" i="0" u="none" strike="noStrike" cap="none">
                <a:solidFill>
                  <a:srgbClr val="3F3F3F"/>
                </a:solidFill>
                <a:latin typeface="Open Sans"/>
                <a:ea typeface="Open Sans"/>
                <a:cs typeface="Open Sans"/>
                <a:sym typeface="Open Sans"/>
              </a:rPr>
              <a:t>A programming language and a corresponding build tool like Java and Maven or Gradle</a:t>
            </a:r>
            <a:endParaRPr sz="21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3F3F3F"/>
              </a:solidFill>
              <a:latin typeface="Open Sans"/>
              <a:ea typeface="Open Sans"/>
              <a:cs typeface="Open Sans"/>
              <a:sym typeface="Open Sans"/>
            </a:endParaRPr>
          </a:p>
        </p:txBody>
      </p:sp>
      <p:sp>
        <p:nvSpPr>
          <p:cNvPr id="547" name="Google Shape;547;g78ea997ca9_0_654"/>
          <p:cNvSpPr txBox="1"/>
          <p:nvPr/>
        </p:nvSpPr>
        <p:spPr>
          <a:xfrm>
            <a:off x="11402714" y="2463783"/>
            <a:ext cx="4027800" cy="10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100" b="0" i="0" u="none" strike="noStrike" cap="none">
                <a:solidFill>
                  <a:srgbClr val="3F3F3F"/>
                </a:solidFill>
                <a:latin typeface="Open Sans"/>
                <a:ea typeface="Open Sans"/>
                <a:cs typeface="Open Sans"/>
                <a:sym typeface="Open Sans"/>
              </a:rPr>
              <a:t>A version control system like Github</a:t>
            </a:r>
            <a:endParaRPr sz="2100" b="0" i="0" u="none" strike="noStrike" cap="none">
              <a:solidFill>
                <a:srgbClr val="3F3F3F"/>
              </a:solidFill>
              <a:latin typeface="Open Sans"/>
              <a:ea typeface="Open Sans"/>
              <a:cs typeface="Open Sans"/>
              <a:sym typeface="Open Sans"/>
            </a:endParaRPr>
          </a:p>
        </p:txBody>
      </p:sp>
      <p:grpSp>
        <p:nvGrpSpPr>
          <p:cNvPr id="548" name="Google Shape;548;g78ea997ca9_0_654"/>
          <p:cNvGrpSpPr/>
          <p:nvPr/>
        </p:nvGrpSpPr>
        <p:grpSpPr>
          <a:xfrm>
            <a:off x="6570526" y="3068637"/>
            <a:ext cx="3251241" cy="3253374"/>
            <a:chOff x="3673940" y="1693752"/>
            <a:chExt cx="1828800" cy="1830000"/>
          </a:xfrm>
        </p:grpSpPr>
        <p:sp>
          <p:nvSpPr>
            <p:cNvPr id="549" name="Google Shape;549;g78ea997ca9_0_654"/>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550" name="Google Shape;550;g78ea997ca9_0_654"/>
            <p:cNvSpPr/>
            <p:nvPr/>
          </p:nvSpPr>
          <p:spPr>
            <a:xfrm>
              <a:off x="3727716" y="1748188"/>
              <a:ext cx="1721100" cy="1721400"/>
            </a:xfrm>
            <a:prstGeom prst="ellipse">
              <a:avLst/>
            </a:pr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sp>
        <p:nvSpPr>
          <p:cNvPr id="551" name="Google Shape;551;g78ea997ca9_0_654"/>
          <p:cNvSpPr txBox="1"/>
          <p:nvPr/>
        </p:nvSpPr>
        <p:spPr>
          <a:xfrm>
            <a:off x="6772050" y="5511351"/>
            <a:ext cx="2850300" cy="345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Tools</a:t>
            </a:r>
            <a:endParaRPr sz="1400" b="0" i="0" u="none" strike="noStrike" cap="none">
              <a:solidFill>
                <a:srgbClr val="000000"/>
              </a:solidFill>
              <a:latin typeface="Arial"/>
              <a:ea typeface="Arial"/>
              <a:cs typeface="Arial"/>
              <a:sym typeface="Arial"/>
            </a:endParaRPr>
          </a:p>
        </p:txBody>
      </p:sp>
      <p:pic>
        <p:nvPicPr>
          <p:cNvPr id="552" name="Google Shape;552;g78ea997ca9_0_654"/>
          <p:cNvPicPr preferRelativeResize="0"/>
          <p:nvPr/>
        </p:nvPicPr>
        <p:blipFill rotWithShape="1">
          <a:blip r:embed="rId3">
            <a:alphaModFix/>
          </a:blip>
          <a:srcRect/>
          <a:stretch/>
        </p:blipFill>
        <p:spPr>
          <a:xfrm>
            <a:off x="7397688" y="3853800"/>
            <a:ext cx="1436400" cy="1436400"/>
          </a:xfrm>
          <a:prstGeom prst="rect">
            <a:avLst/>
          </a:prstGeom>
          <a:noFill/>
          <a:ln>
            <a:noFill/>
          </a:ln>
        </p:spPr>
      </p:pic>
      <p:pic>
        <p:nvPicPr>
          <p:cNvPr id="553" name="Google Shape;553;g78ea997ca9_0_654"/>
          <p:cNvPicPr preferRelativeResize="0"/>
          <p:nvPr/>
        </p:nvPicPr>
        <p:blipFill rotWithShape="1">
          <a:blip r:embed="rId4">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6f94e8897d_0_335"/>
          <p:cNvSpPr txBox="1">
            <a:spLocks noGrp="1"/>
          </p:cNvSpPr>
          <p:nvPr>
            <p:ph type="title"/>
          </p:nvPr>
        </p:nvSpPr>
        <p:spPr>
          <a:xfrm>
            <a:off x="-10150" y="182584"/>
            <a:ext cx="16276199" cy="77393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a:t>Continuous Delivery Process Tools</a:t>
            </a:r>
            <a:endParaRPr/>
          </a:p>
        </p:txBody>
      </p:sp>
      <p:sp>
        <p:nvSpPr>
          <p:cNvPr id="559" name="Google Shape;559;g6f94e8897d_0_335"/>
          <p:cNvSpPr txBox="1"/>
          <p:nvPr/>
        </p:nvSpPr>
        <p:spPr>
          <a:xfrm>
            <a:off x="912414" y="1350009"/>
            <a:ext cx="14415300" cy="848343"/>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The image below shows a Continuous Delivery pipeline and the tools used along the way:</a:t>
            </a:r>
            <a:endParaRPr sz="2200" b="0" i="0" u="none" strike="noStrike" cap="none">
              <a:solidFill>
                <a:srgbClr val="262626"/>
              </a:solidFill>
              <a:latin typeface="Open Sans"/>
              <a:ea typeface="Open Sans"/>
              <a:cs typeface="Open Sans"/>
              <a:sym typeface="Open Sans"/>
            </a:endParaRPr>
          </a:p>
        </p:txBody>
      </p:sp>
      <p:sp>
        <p:nvSpPr>
          <p:cNvPr id="560" name="Google Shape;560;g6f94e8897d_0_335"/>
          <p:cNvSpPr/>
          <p:nvPr/>
        </p:nvSpPr>
        <p:spPr>
          <a:xfrm>
            <a:off x="3043259" y="3030393"/>
            <a:ext cx="10216800" cy="1146000"/>
          </a:xfrm>
          <a:prstGeom prst="rect">
            <a:avLst/>
          </a:prstGeom>
          <a:solidFill>
            <a:srgbClr val="F96563">
              <a:alpha val="7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1" name="Google Shape;561;g6f94e8897d_0_335"/>
          <p:cNvSpPr/>
          <p:nvPr/>
        </p:nvSpPr>
        <p:spPr>
          <a:xfrm>
            <a:off x="3067683" y="4334937"/>
            <a:ext cx="1658100" cy="1377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2" name="Google Shape;562;g6f94e8897d_0_335"/>
          <p:cNvSpPr/>
          <p:nvPr/>
        </p:nvSpPr>
        <p:spPr>
          <a:xfrm>
            <a:off x="5890131" y="4334937"/>
            <a:ext cx="1658100" cy="1377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3" name="Google Shape;563;g6f94e8897d_0_335"/>
          <p:cNvSpPr/>
          <p:nvPr/>
        </p:nvSpPr>
        <p:spPr>
          <a:xfrm>
            <a:off x="8779595" y="4334937"/>
            <a:ext cx="1658100" cy="1377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4" name="Google Shape;564;g6f94e8897d_0_335"/>
          <p:cNvSpPr/>
          <p:nvPr/>
        </p:nvSpPr>
        <p:spPr>
          <a:xfrm>
            <a:off x="11602043" y="4334937"/>
            <a:ext cx="1658100" cy="1377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5" name="Google Shape;565;g6f94e8897d_0_335"/>
          <p:cNvSpPr/>
          <p:nvPr/>
        </p:nvSpPr>
        <p:spPr>
          <a:xfrm>
            <a:off x="3049697" y="5951388"/>
            <a:ext cx="10216800" cy="1146000"/>
          </a:xfrm>
          <a:prstGeom prst="rect">
            <a:avLst/>
          </a:prstGeom>
          <a:solidFill>
            <a:srgbClr val="0FCFE8">
              <a:alpha val="309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6" name="Google Shape;566;g6f94e8897d_0_335"/>
          <p:cNvSpPr/>
          <p:nvPr/>
        </p:nvSpPr>
        <p:spPr>
          <a:xfrm>
            <a:off x="2824367" y="2661737"/>
            <a:ext cx="10785300" cy="4929600"/>
          </a:xfrm>
          <a:prstGeom prst="rect">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7" name="Google Shape;567;g6f94e8897d_0_335"/>
          <p:cNvSpPr/>
          <p:nvPr/>
        </p:nvSpPr>
        <p:spPr>
          <a:xfrm>
            <a:off x="4835523" y="4749465"/>
            <a:ext cx="1011900" cy="438900"/>
          </a:xfrm>
          <a:prstGeom prst="rightArrow">
            <a:avLst>
              <a:gd name="adj1" fmla="val 50000"/>
              <a:gd name="adj2" fmla="val 5000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8" name="Google Shape;568;g6f94e8897d_0_335"/>
          <p:cNvSpPr/>
          <p:nvPr/>
        </p:nvSpPr>
        <p:spPr>
          <a:xfrm>
            <a:off x="7664027" y="4749465"/>
            <a:ext cx="1011900" cy="438900"/>
          </a:xfrm>
          <a:prstGeom prst="rightArrow">
            <a:avLst>
              <a:gd name="adj1" fmla="val 50000"/>
              <a:gd name="adj2" fmla="val 5000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9" name="Google Shape;569;g6f94e8897d_0_335"/>
          <p:cNvSpPr/>
          <p:nvPr/>
        </p:nvSpPr>
        <p:spPr>
          <a:xfrm>
            <a:off x="10541299" y="4749465"/>
            <a:ext cx="1011900" cy="438900"/>
          </a:xfrm>
          <a:prstGeom prst="rightArrow">
            <a:avLst>
              <a:gd name="adj1" fmla="val 50000"/>
              <a:gd name="adj2" fmla="val 5000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70" name="Google Shape;570;g6f94e8897d_0_335"/>
          <p:cNvSpPr txBox="1"/>
          <p:nvPr/>
        </p:nvSpPr>
        <p:spPr>
          <a:xfrm>
            <a:off x="6362257" y="3318148"/>
            <a:ext cx="3709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000000"/>
                </a:solidFill>
                <a:latin typeface="Open Sans"/>
                <a:ea typeface="Open Sans"/>
                <a:cs typeface="Open Sans"/>
                <a:sym typeface="Open Sans"/>
              </a:rPr>
              <a:t>Continuous Integration Engine</a:t>
            </a:r>
            <a:endParaRPr sz="1400" b="0" i="0" u="none" strike="noStrike" cap="none">
              <a:solidFill>
                <a:srgbClr val="000000"/>
              </a:solidFill>
              <a:latin typeface="Arial"/>
              <a:ea typeface="Arial"/>
              <a:cs typeface="Arial"/>
              <a:sym typeface="Arial"/>
            </a:endParaRPr>
          </a:p>
        </p:txBody>
      </p:sp>
      <p:sp>
        <p:nvSpPr>
          <p:cNvPr id="571" name="Google Shape;571;g6f94e8897d_0_335"/>
          <p:cNvSpPr txBox="1"/>
          <p:nvPr/>
        </p:nvSpPr>
        <p:spPr>
          <a:xfrm>
            <a:off x="6846321" y="3597451"/>
            <a:ext cx="2680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(i.e. Cloudbees (Jenkins))</a:t>
            </a:r>
            <a:endParaRPr sz="1400" b="0" i="0" u="none" strike="noStrike" cap="none">
              <a:solidFill>
                <a:srgbClr val="000000"/>
              </a:solidFill>
              <a:latin typeface="Arial"/>
              <a:ea typeface="Arial"/>
              <a:cs typeface="Arial"/>
              <a:sym typeface="Arial"/>
            </a:endParaRPr>
          </a:p>
        </p:txBody>
      </p:sp>
      <p:sp>
        <p:nvSpPr>
          <p:cNvPr id="572" name="Google Shape;572;g6f94e8897d_0_335"/>
          <p:cNvSpPr txBox="1"/>
          <p:nvPr/>
        </p:nvSpPr>
        <p:spPr>
          <a:xfrm>
            <a:off x="3176935" y="4427389"/>
            <a:ext cx="14430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Source Code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Control</a:t>
            </a:r>
            <a:endParaRPr sz="1400" b="0" i="0" u="none" strike="noStrike" cap="none">
              <a:solidFill>
                <a:srgbClr val="000000"/>
              </a:solidFill>
              <a:latin typeface="Arial"/>
              <a:ea typeface="Arial"/>
              <a:cs typeface="Arial"/>
              <a:sym typeface="Arial"/>
            </a:endParaRPr>
          </a:p>
        </p:txBody>
      </p:sp>
      <p:sp>
        <p:nvSpPr>
          <p:cNvPr id="573" name="Google Shape;573;g6f94e8897d_0_335"/>
          <p:cNvSpPr txBox="1"/>
          <p:nvPr/>
        </p:nvSpPr>
        <p:spPr>
          <a:xfrm>
            <a:off x="6013012" y="4384146"/>
            <a:ext cx="14157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Automation</a:t>
            </a:r>
            <a:endParaRPr sz="1400" b="0" i="0" u="none" strike="noStrike" cap="none">
              <a:solidFill>
                <a:srgbClr val="000000"/>
              </a:solidFill>
              <a:latin typeface="Arial"/>
              <a:ea typeface="Arial"/>
              <a:cs typeface="Arial"/>
              <a:sym typeface="Arial"/>
            </a:endParaRPr>
          </a:p>
        </p:txBody>
      </p:sp>
      <p:sp>
        <p:nvSpPr>
          <p:cNvPr id="574" name="Google Shape;574;g6f94e8897d_0_335"/>
          <p:cNvSpPr txBox="1"/>
          <p:nvPr/>
        </p:nvSpPr>
        <p:spPr>
          <a:xfrm>
            <a:off x="8896217" y="4384146"/>
            <a:ext cx="14157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Unit Test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Automation</a:t>
            </a:r>
            <a:endParaRPr sz="1400" b="0" i="0" u="none" strike="noStrike" cap="none">
              <a:solidFill>
                <a:srgbClr val="000000"/>
              </a:solidFill>
              <a:latin typeface="Arial"/>
              <a:ea typeface="Arial"/>
              <a:cs typeface="Arial"/>
              <a:sym typeface="Arial"/>
            </a:endParaRPr>
          </a:p>
        </p:txBody>
      </p:sp>
      <p:sp>
        <p:nvSpPr>
          <p:cNvPr id="575" name="Google Shape;575;g6f94e8897d_0_335"/>
          <p:cNvSpPr txBox="1"/>
          <p:nvPr/>
        </p:nvSpPr>
        <p:spPr>
          <a:xfrm>
            <a:off x="11709587" y="4395395"/>
            <a:ext cx="14430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Deployment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rgbClr val="FFFFFF"/>
                </a:solidFill>
                <a:latin typeface="Open Sans"/>
                <a:ea typeface="Open Sans"/>
                <a:cs typeface="Open Sans"/>
                <a:sym typeface="Open Sans"/>
              </a:rPr>
              <a:t>Automation</a:t>
            </a:r>
            <a:endParaRPr sz="1400" b="0" i="0" u="none" strike="noStrike" cap="none">
              <a:solidFill>
                <a:srgbClr val="000000"/>
              </a:solidFill>
              <a:latin typeface="Arial"/>
              <a:ea typeface="Arial"/>
              <a:cs typeface="Arial"/>
              <a:sym typeface="Arial"/>
            </a:endParaRPr>
          </a:p>
        </p:txBody>
      </p:sp>
      <p:sp>
        <p:nvSpPr>
          <p:cNvPr id="576" name="Google Shape;576;g6f94e8897d_0_335"/>
          <p:cNvSpPr txBox="1"/>
          <p:nvPr/>
        </p:nvSpPr>
        <p:spPr>
          <a:xfrm>
            <a:off x="3176935" y="5082359"/>
            <a:ext cx="14046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(i.e. Git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SVN (legacy))</a:t>
            </a:r>
            <a:endParaRPr sz="1400" b="0" i="0" u="none" strike="noStrike" cap="none">
              <a:solidFill>
                <a:srgbClr val="000000"/>
              </a:solidFill>
              <a:latin typeface="Arial"/>
              <a:ea typeface="Arial"/>
              <a:cs typeface="Arial"/>
              <a:sym typeface="Arial"/>
            </a:endParaRPr>
          </a:p>
        </p:txBody>
      </p:sp>
      <p:sp>
        <p:nvSpPr>
          <p:cNvPr id="577" name="Google Shape;577;g6f94e8897d_0_335"/>
          <p:cNvSpPr txBox="1"/>
          <p:nvPr/>
        </p:nvSpPr>
        <p:spPr>
          <a:xfrm>
            <a:off x="6095257" y="5082025"/>
            <a:ext cx="12186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(i.e. Maven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Gradle)</a:t>
            </a:r>
            <a:endParaRPr sz="1400" b="0" i="0" u="none" strike="noStrike" cap="none">
              <a:solidFill>
                <a:srgbClr val="000000"/>
              </a:solidFill>
              <a:latin typeface="Arial"/>
              <a:ea typeface="Arial"/>
              <a:cs typeface="Arial"/>
              <a:sym typeface="Arial"/>
            </a:endParaRPr>
          </a:p>
        </p:txBody>
      </p:sp>
      <p:sp>
        <p:nvSpPr>
          <p:cNvPr id="578" name="Google Shape;578;g6f94e8897d_0_335"/>
          <p:cNvSpPr txBox="1"/>
          <p:nvPr/>
        </p:nvSpPr>
        <p:spPr>
          <a:xfrm>
            <a:off x="9098195" y="5082358"/>
            <a:ext cx="1011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(i.e. CA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DevTest)</a:t>
            </a:r>
            <a:endParaRPr sz="1400" b="0" i="0" u="none" strike="noStrike" cap="none">
              <a:solidFill>
                <a:srgbClr val="000000"/>
              </a:solidFill>
              <a:latin typeface="Arial"/>
              <a:ea typeface="Arial"/>
              <a:cs typeface="Arial"/>
              <a:sym typeface="Arial"/>
            </a:endParaRPr>
          </a:p>
        </p:txBody>
      </p:sp>
      <p:sp>
        <p:nvSpPr>
          <p:cNvPr id="579" name="Google Shape;579;g6f94e8897d_0_335"/>
          <p:cNvSpPr txBox="1"/>
          <p:nvPr/>
        </p:nvSpPr>
        <p:spPr>
          <a:xfrm>
            <a:off x="11696808" y="4980170"/>
            <a:ext cx="13917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(i.e. UDeploy</a:t>
            </a:r>
            <a:endParaRPr sz="16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Ansible)</a:t>
            </a:r>
            <a:endParaRPr sz="1400" b="0" i="0" u="none" strike="noStrike" cap="none">
              <a:solidFill>
                <a:srgbClr val="000000"/>
              </a:solidFill>
              <a:latin typeface="Arial"/>
              <a:ea typeface="Arial"/>
              <a:cs typeface="Arial"/>
              <a:sym typeface="Arial"/>
            </a:endParaRPr>
          </a:p>
        </p:txBody>
      </p:sp>
      <p:sp>
        <p:nvSpPr>
          <p:cNvPr id="580" name="Google Shape;580;g6f94e8897d_0_335"/>
          <p:cNvSpPr txBox="1"/>
          <p:nvPr/>
        </p:nvSpPr>
        <p:spPr>
          <a:xfrm>
            <a:off x="6199967" y="6106312"/>
            <a:ext cx="4492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000000"/>
                </a:solidFill>
                <a:latin typeface="Open Sans"/>
                <a:ea typeface="Open Sans"/>
                <a:cs typeface="Open Sans"/>
                <a:sym typeface="Open Sans"/>
              </a:rPr>
              <a:t>Code Quality and Security Scanning</a:t>
            </a:r>
            <a:endParaRPr sz="1400" b="0" i="0" u="none" strike="noStrike" cap="none">
              <a:solidFill>
                <a:srgbClr val="000000"/>
              </a:solidFill>
              <a:latin typeface="Arial"/>
              <a:ea typeface="Arial"/>
              <a:cs typeface="Arial"/>
              <a:sym typeface="Arial"/>
            </a:endParaRPr>
          </a:p>
        </p:txBody>
      </p:sp>
      <p:sp>
        <p:nvSpPr>
          <p:cNvPr id="581" name="Google Shape;581;g6f94e8897d_0_335"/>
          <p:cNvSpPr txBox="1"/>
          <p:nvPr/>
        </p:nvSpPr>
        <p:spPr>
          <a:xfrm>
            <a:off x="6523233" y="6383978"/>
            <a:ext cx="34467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(i.e. SonarQube – Code Scanning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HP Fortify – Security Scanning)</a:t>
            </a:r>
            <a:endParaRPr sz="1400" b="0" i="0" u="none" strike="noStrike" cap="none">
              <a:solidFill>
                <a:srgbClr val="000000"/>
              </a:solidFill>
              <a:latin typeface="Arial"/>
              <a:ea typeface="Arial"/>
              <a:cs typeface="Arial"/>
              <a:sym typeface="Arial"/>
            </a:endParaRPr>
          </a:p>
        </p:txBody>
      </p:sp>
      <p:pic>
        <p:nvPicPr>
          <p:cNvPr id="582" name="Google Shape;582;g6f94e8897d_0_335"/>
          <p:cNvPicPr preferRelativeResize="0"/>
          <p:nvPr/>
        </p:nvPicPr>
        <p:blipFill rotWithShape="1">
          <a:blip r:embed="rId3">
            <a:alphaModFix/>
          </a:blip>
          <a:srcRect t="6807" b="6798"/>
          <a:stretch/>
        </p:blipFill>
        <p:spPr>
          <a:xfrm>
            <a:off x="3477177" y="882733"/>
            <a:ext cx="9568182"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6b2148735e_0_36"/>
          <p:cNvSpPr txBox="1">
            <a:spLocks noGrp="1"/>
          </p:cNvSpPr>
          <p:nvPr>
            <p:ph type="body" idx="1"/>
          </p:nvPr>
        </p:nvSpPr>
        <p:spPr>
          <a:xfrm>
            <a:off x="0" y="3556002"/>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a:t>Automated Deployment Pipeline</a:t>
            </a:r>
            <a:endParaRPr/>
          </a:p>
          <a:p>
            <a:pPr marL="0" lvl="0" indent="0" algn="ctr" rtl="0">
              <a:lnSpc>
                <a:spcPct val="90000"/>
              </a:lnSpc>
              <a:spcBef>
                <a:spcPts val="1000"/>
              </a:spcBef>
              <a:spcAft>
                <a:spcPts val="0"/>
              </a:spcAft>
              <a:buClr>
                <a:schemeClr val="dk1"/>
              </a:buClr>
              <a:buSzPts val="1100"/>
              <a:buFont typeface="Arial"/>
              <a:buNone/>
            </a:pPr>
            <a:endParaRPr/>
          </a:p>
          <a:p>
            <a:pPr marL="0" lvl="0" indent="0" algn="ctr" rtl="0">
              <a:lnSpc>
                <a:spcPct val="90000"/>
              </a:lnSpc>
              <a:spcBef>
                <a:spcPts val="1000"/>
              </a:spcBef>
              <a:spcAft>
                <a:spcPts val="0"/>
              </a:spcAft>
              <a:buSzPts val="2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658cc98c81_3_16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Stages of a CI/CD Pipeline</a:t>
            </a:r>
            <a:endParaRPr/>
          </a:p>
        </p:txBody>
      </p:sp>
      <p:sp>
        <p:nvSpPr>
          <p:cNvPr id="594" name="Google Shape;594;g658cc98c81_3_161"/>
          <p:cNvSpPr txBox="1"/>
          <p:nvPr/>
        </p:nvSpPr>
        <p:spPr>
          <a:xfrm>
            <a:off x="912416" y="1349636"/>
            <a:ext cx="14415300" cy="58221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US" sz="2200" b="0" i="0" u="none" strike="noStrike" cap="none">
                <a:solidFill>
                  <a:srgbClr val="262626"/>
                </a:solidFill>
                <a:latin typeface="Open Sans"/>
                <a:ea typeface="Open Sans"/>
                <a:cs typeface="Open Sans"/>
                <a:sym typeface="Open Sans"/>
              </a:rPr>
              <a:t>A CI/CD pipeline is essentially a runnable specification of the steps that need to be performed in order to deliver a new version of a software product. A CI/CD pipeline usually has the following stages:</a:t>
            </a:r>
            <a:endParaRPr sz="2200" b="0" i="0" u="none" strike="noStrike" cap="none">
              <a:solidFill>
                <a:srgbClr val="262626"/>
              </a:solidFill>
              <a:latin typeface="Open Sans"/>
              <a:ea typeface="Open Sans"/>
              <a:cs typeface="Open Sans"/>
              <a:sym typeface="Open Sans"/>
            </a:endParaRPr>
          </a:p>
        </p:txBody>
      </p:sp>
      <p:sp>
        <p:nvSpPr>
          <p:cNvPr id="595" name="Google Shape;595;g658cc98c81_3_161"/>
          <p:cNvSpPr/>
          <p:nvPr/>
        </p:nvSpPr>
        <p:spPr>
          <a:xfrm>
            <a:off x="2379664" y="3102110"/>
            <a:ext cx="11502300" cy="4120500"/>
          </a:xfrm>
          <a:prstGeom prst="rect">
            <a:avLst/>
          </a:prstGeom>
          <a:solidFill>
            <a:srgbClr val="DCE3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6" name="Google Shape;596;g658cc98c81_3_161"/>
          <p:cNvSpPr/>
          <p:nvPr/>
        </p:nvSpPr>
        <p:spPr>
          <a:xfrm>
            <a:off x="2563704" y="3351447"/>
            <a:ext cx="2060400" cy="1365600"/>
          </a:xfrm>
          <a:prstGeom prst="roundRect">
            <a:avLst>
              <a:gd name="adj" fmla="val 5953"/>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7" name="Google Shape;597;g658cc98c81_3_161"/>
          <p:cNvSpPr/>
          <p:nvPr/>
        </p:nvSpPr>
        <p:spPr>
          <a:xfrm>
            <a:off x="4972784" y="3351447"/>
            <a:ext cx="2650500" cy="2157900"/>
          </a:xfrm>
          <a:prstGeom prst="roundRect">
            <a:avLst>
              <a:gd name="adj" fmla="val 5953"/>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8" name="Google Shape;598;g658cc98c81_3_161"/>
          <p:cNvSpPr/>
          <p:nvPr/>
        </p:nvSpPr>
        <p:spPr>
          <a:xfrm>
            <a:off x="7967664" y="3351447"/>
            <a:ext cx="2423400" cy="2901600"/>
          </a:xfrm>
          <a:prstGeom prst="roundRect">
            <a:avLst>
              <a:gd name="adj" fmla="val 5953"/>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9" name="Google Shape;599;g658cc98c81_3_161"/>
          <p:cNvSpPr/>
          <p:nvPr/>
        </p:nvSpPr>
        <p:spPr>
          <a:xfrm>
            <a:off x="10761664" y="3351447"/>
            <a:ext cx="2616300" cy="3681900"/>
          </a:xfrm>
          <a:prstGeom prst="roundRect">
            <a:avLst>
              <a:gd name="adj" fmla="val 5953"/>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0" name="Google Shape;600;g658cc98c81_3_161"/>
          <p:cNvSpPr/>
          <p:nvPr/>
        </p:nvSpPr>
        <p:spPr>
          <a:xfrm>
            <a:off x="11793048" y="5041242"/>
            <a:ext cx="568200" cy="568200"/>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1" name="Google Shape;601;g658cc98c81_3_161"/>
          <p:cNvSpPr/>
          <p:nvPr/>
        </p:nvSpPr>
        <p:spPr>
          <a:xfrm>
            <a:off x="2746584" y="3900087"/>
            <a:ext cx="17556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2" name="Google Shape;602;g658cc98c81_3_161"/>
          <p:cNvSpPr/>
          <p:nvPr/>
        </p:nvSpPr>
        <p:spPr>
          <a:xfrm>
            <a:off x="5148844" y="3912279"/>
            <a:ext cx="23040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3" name="Google Shape;603;g658cc98c81_3_161"/>
          <p:cNvSpPr/>
          <p:nvPr/>
        </p:nvSpPr>
        <p:spPr>
          <a:xfrm>
            <a:off x="5148844" y="4710855"/>
            <a:ext cx="23040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4" name="Google Shape;604;g658cc98c81_3_161"/>
          <p:cNvSpPr/>
          <p:nvPr/>
        </p:nvSpPr>
        <p:spPr>
          <a:xfrm>
            <a:off x="8107162" y="3912279"/>
            <a:ext cx="21051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5" name="Google Shape;605;g658cc98c81_3_161"/>
          <p:cNvSpPr/>
          <p:nvPr/>
        </p:nvSpPr>
        <p:spPr>
          <a:xfrm>
            <a:off x="8107162" y="4710855"/>
            <a:ext cx="21051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6" name="Google Shape;606;g658cc98c81_3_161"/>
          <p:cNvSpPr/>
          <p:nvPr/>
        </p:nvSpPr>
        <p:spPr>
          <a:xfrm>
            <a:off x="8126821" y="5467520"/>
            <a:ext cx="21051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7" name="Google Shape;607;g658cc98c81_3_161"/>
          <p:cNvSpPr/>
          <p:nvPr/>
        </p:nvSpPr>
        <p:spPr>
          <a:xfrm>
            <a:off x="11092268" y="3912278"/>
            <a:ext cx="21051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8" name="Google Shape;608;g658cc98c81_3_161"/>
          <p:cNvSpPr/>
          <p:nvPr/>
        </p:nvSpPr>
        <p:spPr>
          <a:xfrm>
            <a:off x="11092268" y="6253143"/>
            <a:ext cx="2105100" cy="5682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609" name="Google Shape;609;g658cc98c81_3_161"/>
          <p:cNvCxnSpPr/>
          <p:nvPr/>
        </p:nvCxnSpPr>
        <p:spPr>
          <a:xfrm>
            <a:off x="4624152" y="3714260"/>
            <a:ext cx="348600" cy="0"/>
          </a:xfrm>
          <a:prstGeom prst="straightConnector1">
            <a:avLst/>
          </a:prstGeom>
          <a:noFill/>
          <a:ln w="38100" cap="flat" cmpd="sng">
            <a:solidFill>
              <a:srgbClr val="000000"/>
            </a:solidFill>
            <a:prstDash val="solid"/>
            <a:round/>
            <a:headEnd type="none" w="sm" len="sm"/>
            <a:tailEnd type="triangle" w="med" len="med"/>
          </a:ln>
        </p:spPr>
      </p:cxnSp>
      <p:cxnSp>
        <p:nvCxnSpPr>
          <p:cNvPr id="610" name="Google Shape;610;g658cc98c81_3_161"/>
          <p:cNvCxnSpPr/>
          <p:nvPr/>
        </p:nvCxnSpPr>
        <p:spPr>
          <a:xfrm>
            <a:off x="7619032" y="3714260"/>
            <a:ext cx="348600" cy="0"/>
          </a:xfrm>
          <a:prstGeom prst="straightConnector1">
            <a:avLst/>
          </a:prstGeom>
          <a:noFill/>
          <a:ln w="38100" cap="flat" cmpd="sng">
            <a:solidFill>
              <a:srgbClr val="000000"/>
            </a:solidFill>
            <a:prstDash val="solid"/>
            <a:round/>
            <a:headEnd type="none" w="sm" len="sm"/>
            <a:tailEnd type="triangle" w="med" len="med"/>
          </a:ln>
        </p:spPr>
      </p:cxnSp>
      <p:cxnSp>
        <p:nvCxnSpPr>
          <p:cNvPr id="611" name="Google Shape;611;g658cc98c81_3_161"/>
          <p:cNvCxnSpPr/>
          <p:nvPr/>
        </p:nvCxnSpPr>
        <p:spPr>
          <a:xfrm>
            <a:off x="10390968" y="3714260"/>
            <a:ext cx="348600" cy="0"/>
          </a:xfrm>
          <a:prstGeom prst="straightConnector1">
            <a:avLst/>
          </a:prstGeom>
          <a:noFill/>
          <a:ln w="38100" cap="flat" cmpd="sng">
            <a:solidFill>
              <a:srgbClr val="000000"/>
            </a:solidFill>
            <a:prstDash val="solid"/>
            <a:round/>
            <a:headEnd type="none" w="sm" len="sm"/>
            <a:tailEnd type="triangle" w="med" len="med"/>
          </a:ln>
        </p:spPr>
      </p:cxnSp>
      <p:sp>
        <p:nvSpPr>
          <p:cNvPr id="612" name="Google Shape;612;g658cc98c81_3_161"/>
          <p:cNvSpPr txBox="1"/>
          <p:nvPr/>
        </p:nvSpPr>
        <p:spPr>
          <a:xfrm>
            <a:off x="2746584" y="3456490"/>
            <a:ext cx="880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Source</a:t>
            </a:r>
            <a:endParaRPr sz="1400" b="0" i="0" u="none" strike="noStrike" cap="none">
              <a:solidFill>
                <a:srgbClr val="000000"/>
              </a:solidFill>
              <a:latin typeface="Arial"/>
              <a:ea typeface="Arial"/>
              <a:cs typeface="Arial"/>
              <a:sym typeface="Arial"/>
            </a:endParaRPr>
          </a:p>
        </p:txBody>
      </p:sp>
      <p:sp>
        <p:nvSpPr>
          <p:cNvPr id="613" name="Google Shape;613;g658cc98c81_3_161"/>
          <p:cNvSpPr txBox="1"/>
          <p:nvPr/>
        </p:nvSpPr>
        <p:spPr>
          <a:xfrm>
            <a:off x="5072782" y="3456490"/>
            <a:ext cx="712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614" name="Google Shape;614;g658cc98c81_3_161"/>
          <p:cNvSpPr txBox="1"/>
          <p:nvPr/>
        </p:nvSpPr>
        <p:spPr>
          <a:xfrm>
            <a:off x="8134548" y="3456490"/>
            <a:ext cx="617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p:txBody>
      </p:sp>
      <p:sp>
        <p:nvSpPr>
          <p:cNvPr id="615" name="Google Shape;615;g658cc98c81_3_161"/>
          <p:cNvSpPr txBox="1"/>
          <p:nvPr/>
        </p:nvSpPr>
        <p:spPr>
          <a:xfrm>
            <a:off x="10940492" y="3465206"/>
            <a:ext cx="894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Open Sans"/>
                <a:ea typeface="Open Sans"/>
                <a:cs typeface="Open Sans"/>
                <a:sym typeface="Open Sans"/>
              </a:rPr>
              <a:t>Deploy</a:t>
            </a:r>
            <a:endParaRPr sz="1400" b="0" i="0" u="none" strike="noStrike" cap="none">
              <a:solidFill>
                <a:srgbClr val="000000"/>
              </a:solidFill>
              <a:latin typeface="Arial"/>
              <a:ea typeface="Arial"/>
              <a:cs typeface="Arial"/>
              <a:sym typeface="Arial"/>
            </a:endParaRPr>
          </a:p>
        </p:txBody>
      </p:sp>
      <p:sp>
        <p:nvSpPr>
          <p:cNvPr id="616" name="Google Shape;616;g658cc98c81_3_161"/>
          <p:cNvSpPr txBox="1"/>
          <p:nvPr/>
        </p:nvSpPr>
        <p:spPr>
          <a:xfrm>
            <a:off x="3059913" y="3990171"/>
            <a:ext cx="1111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git push</a:t>
            </a:r>
            <a:endParaRPr sz="1400" b="0" i="0" u="none" strike="noStrike" cap="none">
              <a:solidFill>
                <a:srgbClr val="000000"/>
              </a:solidFill>
              <a:latin typeface="Arial"/>
              <a:ea typeface="Arial"/>
              <a:cs typeface="Arial"/>
              <a:sym typeface="Arial"/>
            </a:endParaRPr>
          </a:p>
        </p:txBody>
      </p:sp>
      <p:sp>
        <p:nvSpPr>
          <p:cNvPr id="617" name="Google Shape;617;g658cc98c81_3_161"/>
          <p:cNvSpPr txBox="1"/>
          <p:nvPr/>
        </p:nvSpPr>
        <p:spPr>
          <a:xfrm>
            <a:off x="5428809" y="3999582"/>
            <a:ext cx="1124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Compile</a:t>
            </a:r>
            <a:endParaRPr sz="1400" b="0" i="0" u="none" strike="noStrike" cap="none">
              <a:solidFill>
                <a:srgbClr val="000000"/>
              </a:solidFill>
              <a:latin typeface="Arial"/>
              <a:ea typeface="Arial"/>
              <a:cs typeface="Arial"/>
              <a:sym typeface="Arial"/>
            </a:endParaRPr>
          </a:p>
        </p:txBody>
      </p:sp>
      <p:sp>
        <p:nvSpPr>
          <p:cNvPr id="618" name="Google Shape;618;g658cc98c81_3_161"/>
          <p:cNvSpPr txBox="1"/>
          <p:nvPr/>
        </p:nvSpPr>
        <p:spPr>
          <a:xfrm>
            <a:off x="5386572" y="4818158"/>
            <a:ext cx="1644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Docker build</a:t>
            </a:r>
            <a:endParaRPr sz="1400" b="0" i="0" u="none" strike="noStrike" cap="none">
              <a:solidFill>
                <a:srgbClr val="000000"/>
              </a:solidFill>
              <a:latin typeface="Arial"/>
              <a:ea typeface="Arial"/>
              <a:cs typeface="Arial"/>
              <a:sym typeface="Arial"/>
            </a:endParaRPr>
          </a:p>
        </p:txBody>
      </p:sp>
      <p:sp>
        <p:nvSpPr>
          <p:cNvPr id="619" name="Google Shape;619;g658cc98c81_3_161"/>
          <p:cNvSpPr txBox="1"/>
          <p:nvPr/>
        </p:nvSpPr>
        <p:spPr>
          <a:xfrm>
            <a:off x="8256268" y="4010775"/>
            <a:ext cx="958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Smoke</a:t>
            </a:r>
            <a:endParaRPr sz="1400" b="0" i="0" u="none" strike="noStrike" cap="none">
              <a:solidFill>
                <a:srgbClr val="000000"/>
              </a:solidFill>
              <a:latin typeface="Arial"/>
              <a:ea typeface="Arial"/>
              <a:cs typeface="Arial"/>
              <a:sym typeface="Arial"/>
            </a:endParaRPr>
          </a:p>
        </p:txBody>
      </p:sp>
      <p:sp>
        <p:nvSpPr>
          <p:cNvPr id="620" name="Google Shape;620;g658cc98c81_3_161"/>
          <p:cNvSpPr txBox="1"/>
          <p:nvPr/>
        </p:nvSpPr>
        <p:spPr>
          <a:xfrm>
            <a:off x="8214031" y="4829351"/>
            <a:ext cx="683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Unit</a:t>
            </a:r>
            <a:endParaRPr sz="1400" b="0" i="0" u="none" strike="noStrike" cap="none">
              <a:solidFill>
                <a:srgbClr val="000000"/>
              </a:solidFill>
              <a:latin typeface="Arial"/>
              <a:ea typeface="Arial"/>
              <a:cs typeface="Arial"/>
              <a:sym typeface="Arial"/>
            </a:endParaRPr>
          </a:p>
        </p:txBody>
      </p:sp>
      <p:sp>
        <p:nvSpPr>
          <p:cNvPr id="621" name="Google Shape;621;g658cc98c81_3_161"/>
          <p:cNvSpPr txBox="1"/>
          <p:nvPr/>
        </p:nvSpPr>
        <p:spPr>
          <a:xfrm>
            <a:off x="8309814" y="5567015"/>
            <a:ext cx="1484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integration</a:t>
            </a:r>
            <a:endParaRPr sz="1400" b="0" i="0" u="none" strike="noStrike" cap="none">
              <a:solidFill>
                <a:srgbClr val="000000"/>
              </a:solidFill>
              <a:latin typeface="Arial"/>
              <a:ea typeface="Arial"/>
              <a:cs typeface="Arial"/>
              <a:sym typeface="Arial"/>
            </a:endParaRPr>
          </a:p>
        </p:txBody>
      </p:sp>
      <p:sp>
        <p:nvSpPr>
          <p:cNvPr id="622" name="Google Shape;622;g658cc98c81_3_161"/>
          <p:cNvSpPr txBox="1"/>
          <p:nvPr/>
        </p:nvSpPr>
        <p:spPr>
          <a:xfrm>
            <a:off x="11181918" y="4034199"/>
            <a:ext cx="1034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Staging</a:t>
            </a:r>
            <a:endParaRPr sz="1400" b="0" i="0" u="none" strike="noStrike" cap="none">
              <a:solidFill>
                <a:srgbClr val="000000"/>
              </a:solidFill>
              <a:latin typeface="Arial"/>
              <a:ea typeface="Arial"/>
              <a:cs typeface="Arial"/>
              <a:sym typeface="Arial"/>
            </a:endParaRPr>
          </a:p>
        </p:txBody>
      </p:sp>
      <p:sp>
        <p:nvSpPr>
          <p:cNvPr id="623" name="Google Shape;623;g658cc98c81_3_161"/>
          <p:cNvSpPr txBox="1"/>
          <p:nvPr/>
        </p:nvSpPr>
        <p:spPr>
          <a:xfrm>
            <a:off x="11205746" y="6352638"/>
            <a:ext cx="1459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Production</a:t>
            </a:r>
            <a:endParaRPr sz="1400" b="0" i="0" u="none" strike="noStrike" cap="none">
              <a:solidFill>
                <a:srgbClr val="000000"/>
              </a:solidFill>
              <a:latin typeface="Arial"/>
              <a:ea typeface="Arial"/>
              <a:cs typeface="Arial"/>
              <a:sym typeface="Arial"/>
            </a:endParaRPr>
          </a:p>
        </p:txBody>
      </p:sp>
      <p:sp>
        <p:nvSpPr>
          <p:cNvPr id="624" name="Google Shape;624;g658cc98c81_3_161"/>
          <p:cNvSpPr txBox="1"/>
          <p:nvPr/>
        </p:nvSpPr>
        <p:spPr>
          <a:xfrm>
            <a:off x="11793048" y="5166800"/>
            <a:ext cx="527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QA</a:t>
            </a:r>
            <a:endParaRPr sz="1400" b="0" i="0" u="none" strike="noStrike" cap="none">
              <a:solidFill>
                <a:srgbClr val="000000"/>
              </a:solidFill>
              <a:latin typeface="Arial"/>
              <a:ea typeface="Arial"/>
              <a:cs typeface="Arial"/>
              <a:sym typeface="Arial"/>
            </a:endParaRPr>
          </a:p>
        </p:txBody>
      </p:sp>
      <p:pic>
        <p:nvPicPr>
          <p:cNvPr id="625" name="Google Shape;625;g658cc98c81_3_161"/>
          <p:cNvPicPr preferRelativeResize="0"/>
          <p:nvPr/>
        </p:nvPicPr>
        <p:blipFill rotWithShape="1">
          <a:blip r:embed="rId3">
            <a:alphaModFix/>
          </a:blip>
          <a:srcRect/>
          <a:stretch/>
        </p:blipFill>
        <p:spPr>
          <a:xfrm>
            <a:off x="12633499" y="6335677"/>
            <a:ext cx="425913" cy="425913"/>
          </a:xfrm>
          <a:prstGeom prst="rect">
            <a:avLst/>
          </a:prstGeom>
          <a:noFill/>
          <a:ln>
            <a:noFill/>
          </a:ln>
        </p:spPr>
      </p:pic>
      <p:cxnSp>
        <p:nvCxnSpPr>
          <p:cNvPr id="626" name="Google Shape;626;g658cc98c81_3_161"/>
          <p:cNvCxnSpPr/>
          <p:nvPr/>
        </p:nvCxnSpPr>
        <p:spPr>
          <a:xfrm>
            <a:off x="12003114" y="4434785"/>
            <a:ext cx="8400" cy="1917900"/>
          </a:xfrm>
          <a:prstGeom prst="straightConnector1">
            <a:avLst/>
          </a:prstGeom>
          <a:noFill/>
          <a:ln w="9525" cap="flat" cmpd="sng">
            <a:solidFill>
              <a:schemeClr val="dk2"/>
            </a:solidFill>
            <a:prstDash val="dash"/>
            <a:round/>
            <a:headEnd type="none" w="sm" len="sm"/>
            <a:tailEnd type="triangle" w="med" len="med"/>
          </a:ln>
        </p:spPr>
      </p:cxnSp>
      <p:pic>
        <p:nvPicPr>
          <p:cNvPr id="627" name="Google Shape;627;g658cc98c81_3_161"/>
          <p:cNvPicPr preferRelativeResize="0"/>
          <p:nvPr/>
        </p:nvPicPr>
        <p:blipFill rotWithShape="1">
          <a:blip r:embed="rId4">
            <a:alphaModFix/>
          </a:blip>
          <a:srcRect t="6807" b="6798"/>
          <a:stretch/>
        </p:blipFill>
        <p:spPr>
          <a:xfrm>
            <a:off x="4892072" y="882733"/>
            <a:ext cx="6535196"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658cc98c81_3_1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Source Stage</a:t>
            </a:r>
            <a:endParaRPr/>
          </a:p>
        </p:txBody>
      </p:sp>
      <p:sp>
        <p:nvSpPr>
          <p:cNvPr id="633" name="Google Shape;633;g658cc98c81_3_168"/>
          <p:cNvSpPr txBox="1"/>
          <p:nvPr/>
        </p:nvSpPr>
        <p:spPr>
          <a:xfrm>
            <a:off x="895482" y="1349635"/>
            <a:ext cx="14415300" cy="1948800"/>
          </a:xfrm>
          <a:prstGeom prst="rect">
            <a:avLst/>
          </a:prstGeom>
          <a:noFill/>
          <a:ln>
            <a:noFill/>
          </a:ln>
        </p:spPr>
        <p:txBody>
          <a:bodyPr spcFirstLastPara="1" wrap="square" lIns="91425" tIns="45700" rIns="91425" bIns="45700" anchor="t" anchorCtr="0">
            <a:noAutofit/>
          </a:bodyPr>
          <a:lstStyle/>
          <a:p>
            <a:pPr marL="431800" marR="0" lvl="0" indent="-342900" algn="just" rtl="0">
              <a:lnSpc>
                <a:spcPct val="115000"/>
              </a:lnSpc>
              <a:spcBef>
                <a:spcPts val="0"/>
              </a:spcBef>
              <a:spcAft>
                <a:spcPts val="0"/>
              </a:spcAft>
              <a:buClr>
                <a:srgbClr val="262626"/>
              </a:buClr>
              <a:buSzPts val="2200"/>
              <a:buFont typeface="Arial"/>
              <a:buChar char="•"/>
            </a:pPr>
            <a:r>
              <a:rPr lang="en-US" sz="2200" b="0" i="0" u="none" strike="noStrike" cap="none">
                <a:solidFill>
                  <a:srgbClr val="262626"/>
                </a:solidFill>
                <a:latin typeface="Open Sans"/>
                <a:ea typeface="Open Sans"/>
                <a:cs typeface="Open Sans"/>
                <a:sym typeface="Open Sans"/>
              </a:rPr>
              <a:t>A pipeline run is usually triggered by a </a:t>
            </a:r>
            <a:r>
              <a:rPr lang="en-US" sz="2200" b="1" i="0" u="none" strike="noStrike" cap="none">
                <a:solidFill>
                  <a:srgbClr val="262626"/>
                </a:solidFill>
                <a:latin typeface="Open Sans"/>
                <a:ea typeface="Open Sans"/>
                <a:cs typeface="Open Sans"/>
                <a:sym typeface="Open Sans"/>
              </a:rPr>
              <a:t>source code repository</a:t>
            </a:r>
            <a:r>
              <a:rPr lang="en-US" sz="2200" b="0" i="0" u="none" strike="noStrike" cap="none">
                <a:solidFill>
                  <a:srgbClr val="262626"/>
                </a:solidFill>
                <a:latin typeface="Open Sans"/>
                <a:ea typeface="Open Sans"/>
                <a:cs typeface="Open Sans"/>
                <a:sym typeface="Open Sans"/>
              </a:rPr>
              <a:t>. </a:t>
            </a:r>
            <a:endParaRPr sz="2200" b="0" i="0" u="none" strike="noStrike" cap="none">
              <a:solidFill>
                <a:srgbClr val="262626"/>
              </a:solidFill>
              <a:latin typeface="Open Sans"/>
              <a:ea typeface="Open Sans"/>
              <a:cs typeface="Open Sans"/>
              <a:sym typeface="Open Sans"/>
            </a:endParaRPr>
          </a:p>
          <a:p>
            <a:pPr marL="431800" marR="0" lvl="0" indent="-342900" algn="just" rtl="0">
              <a:lnSpc>
                <a:spcPct val="115000"/>
              </a:lnSpc>
              <a:spcBef>
                <a:spcPts val="0"/>
              </a:spcBef>
              <a:spcAft>
                <a:spcPts val="0"/>
              </a:spcAft>
              <a:buClr>
                <a:srgbClr val="262626"/>
              </a:buClr>
              <a:buSzPts val="2200"/>
              <a:buFont typeface="Arial"/>
              <a:buChar char="•"/>
            </a:pPr>
            <a:r>
              <a:rPr lang="en-US" sz="2200" b="0" i="0" u="none" strike="noStrike" cap="none">
                <a:solidFill>
                  <a:srgbClr val="262626"/>
                </a:solidFill>
                <a:latin typeface="Open Sans"/>
                <a:ea typeface="Open Sans"/>
                <a:cs typeface="Open Sans"/>
                <a:sym typeface="Open Sans"/>
              </a:rPr>
              <a:t>A change in code triggers a notification to the CI/CD tool that runs the corresponding pipeline.   </a:t>
            </a:r>
            <a:endParaRPr/>
          </a:p>
          <a:p>
            <a:pPr marL="88900" marR="0" lvl="0" indent="0" algn="just" rtl="0">
              <a:lnSpc>
                <a:spcPct val="115000"/>
              </a:lnSpc>
              <a:spcBef>
                <a:spcPts val="0"/>
              </a:spcBef>
              <a:spcAft>
                <a:spcPts val="0"/>
              </a:spcAft>
              <a:buNone/>
            </a:pPr>
            <a:r>
              <a:rPr lang="en-US" sz="2200" b="0" i="0" u="none" strike="noStrike" cap="none">
                <a:solidFill>
                  <a:srgbClr val="262626"/>
                </a:solidFill>
                <a:latin typeface="Open Sans"/>
                <a:ea typeface="Open Sans"/>
                <a:cs typeface="Open Sans"/>
                <a:sym typeface="Open Sans"/>
              </a:rPr>
              <a:t>     </a:t>
            </a:r>
            <a:endParaRPr/>
          </a:p>
          <a:p>
            <a:pPr marL="88900" marR="0" lvl="0" indent="0" algn="just" rtl="0">
              <a:lnSpc>
                <a:spcPct val="115000"/>
              </a:lnSpc>
              <a:spcBef>
                <a:spcPts val="0"/>
              </a:spcBef>
              <a:spcAft>
                <a:spcPts val="0"/>
              </a:spcAft>
              <a:buNone/>
            </a:pPr>
            <a:r>
              <a:rPr lang="en-US" sz="2200" b="0" i="0" u="none" strike="noStrike" cap="none">
                <a:solidFill>
                  <a:srgbClr val="262626"/>
                </a:solidFill>
                <a:latin typeface="Open Sans"/>
                <a:ea typeface="Open Sans"/>
                <a:cs typeface="Open Sans"/>
                <a:sym typeface="Open Sans"/>
              </a:rPr>
              <a:t>     Other common triggers include: </a:t>
            </a:r>
            <a:endParaRPr sz="2200" b="0" i="0" u="none" strike="noStrike" cap="none">
              <a:solidFill>
                <a:srgbClr val="262626"/>
              </a:solidFill>
              <a:latin typeface="Open Sans"/>
              <a:ea typeface="Open Sans"/>
              <a:cs typeface="Open Sans"/>
              <a:sym typeface="Open Sans"/>
            </a:endParaRPr>
          </a:p>
        </p:txBody>
      </p:sp>
      <p:grpSp>
        <p:nvGrpSpPr>
          <p:cNvPr id="634" name="Google Shape;634;g658cc98c81_3_168"/>
          <p:cNvGrpSpPr/>
          <p:nvPr/>
        </p:nvGrpSpPr>
        <p:grpSpPr>
          <a:xfrm>
            <a:off x="3364306" y="3713290"/>
            <a:ext cx="9550479" cy="2973027"/>
            <a:chOff x="1836511" y="3916253"/>
            <a:chExt cx="12518651" cy="3725132"/>
          </a:xfrm>
        </p:grpSpPr>
        <p:sp>
          <p:nvSpPr>
            <p:cNvPr id="635" name="Google Shape;635;g658cc98c81_3_168"/>
            <p:cNvSpPr/>
            <p:nvPr/>
          </p:nvSpPr>
          <p:spPr>
            <a:xfrm>
              <a:off x="6135300" y="3979885"/>
              <a:ext cx="3670500" cy="36615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User-initiated workflows</a:t>
              </a:r>
              <a:endParaRPr sz="2200" b="0" i="0" u="none" strike="noStrike" cap="none">
                <a:solidFill>
                  <a:srgbClr val="3F3F3F"/>
                </a:solidFill>
                <a:latin typeface="Open Sans"/>
                <a:ea typeface="Open Sans"/>
                <a:cs typeface="Open Sans"/>
                <a:sym typeface="Open Sans"/>
              </a:endParaRPr>
            </a:p>
          </p:txBody>
        </p:sp>
        <p:sp>
          <p:nvSpPr>
            <p:cNvPr id="636" name="Google Shape;636;g658cc98c81_3_168"/>
            <p:cNvSpPr/>
            <p:nvPr/>
          </p:nvSpPr>
          <p:spPr>
            <a:xfrm>
              <a:off x="1836511" y="3979775"/>
              <a:ext cx="3670500" cy="36615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Automatically scheduled workflows</a:t>
              </a:r>
              <a:endParaRPr sz="2200" b="0" i="0" u="none" strike="noStrike" cap="none">
                <a:solidFill>
                  <a:srgbClr val="3F3F3F"/>
                </a:solidFill>
                <a:latin typeface="Open Sans"/>
                <a:ea typeface="Open Sans"/>
                <a:cs typeface="Open Sans"/>
                <a:sym typeface="Open Sans"/>
              </a:endParaRPr>
            </a:p>
          </p:txBody>
        </p:sp>
        <p:sp>
          <p:nvSpPr>
            <p:cNvPr id="637" name="Google Shape;637;g658cc98c81_3_168"/>
            <p:cNvSpPr/>
            <p:nvPr/>
          </p:nvSpPr>
          <p:spPr>
            <a:xfrm>
              <a:off x="10459962" y="3916253"/>
              <a:ext cx="3895200" cy="36615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 Results of other pipelines</a:t>
              </a:r>
              <a:endParaRPr sz="2200" b="0" i="0" u="none" strike="noStrike" cap="none">
                <a:solidFill>
                  <a:srgbClr val="3F3F3F"/>
                </a:solidFill>
                <a:latin typeface="Open Sans"/>
                <a:ea typeface="Open Sans"/>
                <a:cs typeface="Open Sans"/>
                <a:sym typeface="Open Sans"/>
              </a:endParaRPr>
            </a:p>
          </p:txBody>
        </p:sp>
      </p:grpSp>
      <p:pic>
        <p:nvPicPr>
          <p:cNvPr id="638" name="Google Shape;638;g658cc98c81_3_168"/>
          <p:cNvPicPr preferRelativeResize="0"/>
          <p:nvPr/>
        </p:nvPicPr>
        <p:blipFill rotWithShape="1">
          <a:blip r:embed="rId3">
            <a:alphaModFix/>
          </a:blip>
          <a:srcRect t="6807" b="6798"/>
          <a:stretch/>
        </p:blipFill>
        <p:spPr>
          <a:xfrm>
            <a:off x="6465943" y="882733"/>
            <a:ext cx="3353588"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78ea997ca9_0_7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 Stage</a:t>
            </a:r>
            <a:endParaRPr/>
          </a:p>
        </p:txBody>
      </p:sp>
      <p:sp>
        <p:nvSpPr>
          <p:cNvPr id="644" name="Google Shape;644;g78ea997ca9_0_725"/>
          <p:cNvSpPr/>
          <p:nvPr/>
        </p:nvSpPr>
        <p:spPr>
          <a:xfrm>
            <a:off x="-131944" y="2605270"/>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 name="Google Shape;645;g78ea997ca9_0_725"/>
          <p:cNvSpPr/>
          <p:nvPr/>
        </p:nvSpPr>
        <p:spPr>
          <a:xfrm>
            <a:off x="2999430" y="2733298"/>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46" name="Google Shape;646;g78ea997ca9_0_725"/>
          <p:cNvSpPr/>
          <p:nvPr/>
        </p:nvSpPr>
        <p:spPr>
          <a:xfrm>
            <a:off x="2999430" y="6435798"/>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47" name="Google Shape;647;g78ea997ca9_0_725"/>
          <p:cNvSpPr/>
          <p:nvPr/>
        </p:nvSpPr>
        <p:spPr>
          <a:xfrm>
            <a:off x="3909360" y="3815063"/>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48" name="Google Shape;648;g78ea997ca9_0_725"/>
          <p:cNvSpPr/>
          <p:nvPr/>
        </p:nvSpPr>
        <p:spPr>
          <a:xfrm>
            <a:off x="3891537" y="5333250"/>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49" name="Google Shape;649;g78ea997ca9_0_725"/>
          <p:cNvSpPr txBox="1"/>
          <p:nvPr/>
        </p:nvSpPr>
        <p:spPr>
          <a:xfrm>
            <a:off x="3757111" y="2420319"/>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In the build stage, the source code and its dependencies are combined to build a runnable instance of your product that you can potentially ship to end users. </a:t>
            </a:r>
            <a:endParaRPr sz="2200" b="0" i="0" u="none" strike="noStrike" cap="none">
              <a:solidFill>
                <a:srgbClr val="000000"/>
              </a:solidFill>
              <a:latin typeface="Open Sans"/>
              <a:ea typeface="Open Sans"/>
              <a:cs typeface="Open Sans"/>
              <a:sym typeface="Open Sans"/>
            </a:endParaRPr>
          </a:p>
        </p:txBody>
      </p:sp>
      <p:sp>
        <p:nvSpPr>
          <p:cNvPr id="650" name="Google Shape;650;g78ea997ca9_0_725"/>
          <p:cNvSpPr txBox="1"/>
          <p:nvPr/>
        </p:nvSpPr>
        <p:spPr>
          <a:xfrm>
            <a:off x="4544004" y="3688581"/>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Programs written in languages such as Java, C/C++, or Go need to be compiled, whereas Ruby, Python, and JavaScript programs work without this step.</a:t>
            </a:r>
            <a:endParaRPr sz="2200" b="0" i="0" u="none" strike="noStrike" cap="none">
              <a:solidFill>
                <a:srgbClr val="000000"/>
              </a:solidFill>
              <a:latin typeface="Open Sans"/>
              <a:ea typeface="Open Sans"/>
              <a:cs typeface="Open Sans"/>
              <a:sym typeface="Open Sans"/>
            </a:endParaRPr>
          </a:p>
        </p:txBody>
      </p:sp>
      <p:sp>
        <p:nvSpPr>
          <p:cNvPr id="651" name="Google Shape;651;g78ea997ca9_0_725"/>
          <p:cNvSpPr txBox="1"/>
          <p:nvPr/>
        </p:nvSpPr>
        <p:spPr>
          <a:xfrm>
            <a:off x="4544004" y="5154239"/>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If the software is deployed using Docker, this stage of the CI/CD pipeline builds the Docker images.</a:t>
            </a:r>
            <a:endParaRPr sz="2200" b="0" i="0" u="none" strike="noStrike" cap="none">
              <a:solidFill>
                <a:srgbClr val="313131"/>
              </a:solidFill>
              <a:latin typeface="Open Sans"/>
              <a:ea typeface="Open Sans"/>
              <a:cs typeface="Open Sans"/>
              <a:sym typeface="Open Sans"/>
            </a:endParaRPr>
          </a:p>
        </p:txBody>
      </p:sp>
      <p:sp>
        <p:nvSpPr>
          <p:cNvPr id="652" name="Google Shape;652;g78ea997ca9_0_725"/>
          <p:cNvSpPr txBox="1"/>
          <p:nvPr/>
        </p:nvSpPr>
        <p:spPr>
          <a:xfrm>
            <a:off x="3757111" y="6428908"/>
            <a:ext cx="10845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Failure to pass the build stage is an indicator of a fundamental problem in the configuration of the project.</a:t>
            </a:r>
            <a:endParaRPr sz="2200" b="0" i="0" u="none" strike="noStrike" cap="none">
              <a:solidFill>
                <a:srgbClr val="000000"/>
              </a:solidFill>
              <a:latin typeface="Open Sans"/>
              <a:ea typeface="Open Sans"/>
              <a:cs typeface="Open Sans"/>
              <a:sym typeface="Open Sans"/>
            </a:endParaRPr>
          </a:p>
        </p:txBody>
      </p:sp>
      <p:sp>
        <p:nvSpPr>
          <p:cNvPr id="653" name="Google Shape;653;g78ea997ca9_0_725"/>
          <p:cNvSpPr/>
          <p:nvPr/>
        </p:nvSpPr>
        <p:spPr>
          <a:xfrm>
            <a:off x="2516108" y="4763974"/>
            <a:ext cx="787041" cy="834983"/>
          </a:xfrm>
          <a:custGeom>
            <a:avLst/>
            <a:gdLst/>
            <a:ahLst/>
            <a:cxnLst/>
            <a:rect l="l" t="t" r="r" b="b"/>
            <a:pathLst>
              <a:path w="312" h="313" extrusionOk="0">
                <a:moveTo>
                  <a:pt x="208" y="306"/>
                </a:moveTo>
                <a:cubicBezTo>
                  <a:pt x="244" y="288"/>
                  <a:pt x="244" y="288"/>
                  <a:pt x="244" y="288"/>
                </a:cubicBezTo>
                <a:cubicBezTo>
                  <a:pt x="235" y="257"/>
                  <a:pt x="235" y="257"/>
                  <a:pt x="235" y="257"/>
                </a:cubicBezTo>
                <a:cubicBezTo>
                  <a:pt x="245" y="250"/>
                  <a:pt x="254" y="240"/>
                  <a:pt x="261" y="230"/>
                </a:cubicBezTo>
                <a:cubicBezTo>
                  <a:pt x="291" y="238"/>
                  <a:pt x="291" y="238"/>
                  <a:pt x="291" y="238"/>
                </a:cubicBezTo>
                <a:cubicBezTo>
                  <a:pt x="308" y="201"/>
                  <a:pt x="308" y="201"/>
                  <a:pt x="308" y="201"/>
                </a:cubicBezTo>
                <a:cubicBezTo>
                  <a:pt x="282" y="184"/>
                  <a:pt x="282" y="184"/>
                  <a:pt x="282" y="184"/>
                </a:cubicBezTo>
                <a:cubicBezTo>
                  <a:pt x="285" y="172"/>
                  <a:pt x="285" y="159"/>
                  <a:pt x="284" y="146"/>
                </a:cubicBezTo>
                <a:cubicBezTo>
                  <a:pt x="312" y="133"/>
                  <a:pt x="312" y="133"/>
                  <a:pt x="312" y="133"/>
                </a:cubicBezTo>
                <a:cubicBezTo>
                  <a:pt x="301" y="94"/>
                  <a:pt x="301" y="94"/>
                  <a:pt x="301" y="94"/>
                </a:cubicBezTo>
                <a:cubicBezTo>
                  <a:pt x="270" y="98"/>
                  <a:pt x="270" y="98"/>
                  <a:pt x="270" y="98"/>
                </a:cubicBezTo>
                <a:cubicBezTo>
                  <a:pt x="264" y="86"/>
                  <a:pt x="256" y="76"/>
                  <a:pt x="247" y="66"/>
                </a:cubicBezTo>
                <a:cubicBezTo>
                  <a:pt x="260" y="39"/>
                  <a:pt x="260" y="39"/>
                  <a:pt x="260" y="39"/>
                </a:cubicBezTo>
                <a:cubicBezTo>
                  <a:pt x="226" y="16"/>
                  <a:pt x="226" y="16"/>
                  <a:pt x="226" y="16"/>
                </a:cubicBezTo>
                <a:cubicBezTo>
                  <a:pt x="205" y="39"/>
                  <a:pt x="205" y="39"/>
                  <a:pt x="205" y="39"/>
                </a:cubicBezTo>
                <a:cubicBezTo>
                  <a:pt x="193" y="34"/>
                  <a:pt x="181" y="31"/>
                  <a:pt x="168" y="30"/>
                </a:cubicBezTo>
                <a:cubicBezTo>
                  <a:pt x="160" y="0"/>
                  <a:pt x="160" y="0"/>
                  <a:pt x="160" y="0"/>
                </a:cubicBezTo>
                <a:cubicBezTo>
                  <a:pt x="120" y="5"/>
                  <a:pt x="120" y="5"/>
                  <a:pt x="120" y="5"/>
                </a:cubicBezTo>
                <a:cubicBezTo>
                  <a:pt x="118" y="36"/>
                  <a:pt x="118" y="36"/>
                  <a:pt x="118" y="36"/>
                </a:cubicBezTo>
                <a:cubicBezTo>
                  <a:pt x="106" y="40"/>
                  <a:pt x="94" y="46"/>
                  <a:pt x="84" y="53"/>
                </a:cubicBezTo>
                <a:cubicBezTo>
                  <a:pt x="59" y="35"/>
                  <a:pt x="59" y="35"/>
                  <a:pt x="59" y="35"/>
                </a:cubicBezTo>
                <a:cubicBezTo>
                  <a:pt x="30" y="64"/>
                  <a:pt x="30" y="64"/>
                  <a:pt x="30" y="64"/>
                </a:cubicBezTo>
                <a:cubicBezTo>
                  <a:pt x="50" y="90"/>
                  <a:pt x="50" y="90"/>
                  <a:pt x="50" y="90"/>
                </a:cubicBezTo>
                <a:cubicBezTo>
                  <a:pt x="43" y="101"/>
                  <a:pt x="38" y="112"/>
                  <a:pt x="35" y="124"/>
                </a:cubicBezTo>
                <a:cubicBezTo>
                  <a:pt x="3" y="127"/>
                  <a:pt x="3" y="127"/>
                  <a:pt x="3" y="127"/>
                </a:cubicBezTo>
                <a:cubicBezTo>
                  <a:pt x="0" y="168"/>
                  <a:pt x="0" y="168"/>
                  <a:pt x="0" y="168"/>
                </a:cubicBezTo>
                <a:cubicBezTo>
                  <a:pt x="32" y="175"/>
                  <a:pt x="32" y="175"/>
                  <a:pt x="32" y="175"/>
                </a:cubicBezTo>
                <a:cubicBezTo>
                  <a:pt x="33" y="180"/>
                  <a:pt x="34" y="186"/>
                  <a:pt x="36" y="191"/>
                </a:cubicBezTo>
                <a:cubicBezTo>
                  <a:pt x="38" y="198"/>
                  <a:pt x="40" y="204"/>
                  <a:pt x="43" y="210"/>
                </a:cubicBezTo>
                <a:cubicBezTo>
                  <a:pt x="20" y="233"/>
                  <a:pt x="20" y="233"/>
                  <a:pt x="20" y="233"/>
                </a:cubicBezTo>
                <a:cubicBezTo>
                  <a:pt x="44" y="266"/>
                  <a:pt x="44" y="266"/>
                  <a:pt x="44" y="266"/>
                </a:cubicBezTo>
                <a:cubicBezTo>
                  <a:pt x="73" y="251"/>
                  <a:pt x="73" y="251"/>
                  <a:pt x="73" y="251"/>
                </a:cubicBezTo>
                <a:cubicBezTo>
                  <a:pt x="82" y="259"/>
                  <a:pt x="92" y="266"/>
                  <a:pt x="104" y="271"/>
                </a:cubicBezTo>
                <a:cubicBezTo>
                  <a:pt x="100" y="303"/>
                  <a:pt x="100" y="303"/>
                  <a:pt x="100" y="303"/>
                </a:cubicBezTo>
                <a:cubicBezTo>
                  <a:pt x="140" y="313"/>
                  <a:pt x="140" y="313"/>
                  <a:pt x="140" y="313"/>
                </a:cubicBezTo>
                <a:cubicBezTo>
                  <a:pt x="153" y="283"/>
                  <a:pt x="153" y="283"/>
                  <a:pt x="153" y="283"/>
                </a:cubicBezTo>
                <a:cubicBezTo>
                  <a:pt x="165" y="284"/>
                  <a:pt x="177" y="283"/>
                  <a:pt x="190" y="279"/>
                </a:cubicBezTo>
                <a:lnTo>
                  <a:pt x="208" y="306"/>
                </a:lnTo>
                <a:close/>
                <a:moveTo>
                  <a:pt x="158" y="250"/>
                </a:moveTo>
                <a:cubicBezTo>
                  <a:pt x="117" y="250"/>
                  <a:pt x="80" y="223"/>
                  <a:pt x="69" y="182"/>
                </a:cubicBezTo>
                <a:cubicBezTo>
                  <a:pt x="55" y="133"/>
                  <a:pt x="83" y="81"/>
                  <a:pt x="133" y="67"/>
                </a:cubicBezTo>
                <a:cubicBezTo>
                  <a:pt x="182" y="53"/>
                  <a:pt x="233" y="82"/>
                  <a:pt x="247" y="131"/>
                </a:cubicBezTo>
                <a:cubicBezTo>
                  <a:pt x="261" y="181"/>
                  <a:pt x="233" y="232"/>
                  <a:pt x="183" y="246"/>
                </a:cubicBezTo>
                <a:cubicBezTo>
                  <a:pt x="175" y="248"/>
                  <a:pt x="166" y="250"/>
                  <a:pt x="158" y="25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654" name="Google Shape;654;g78ea997ca9_0_725"/>
          <p:cNvSpPr/>
          <p:nvPr/>
        </p:nvSpPr>
        <p:spPr>
          <a:xfrm>
            <a:off x="1568560" y="3738857"/>
            <a:ext cx="1329673" cy="1399545"/>
          </a:xfrm>
          <a:custGeom>
            <a:avLst/>
            <a:gdLst/>
            <a:ahLst/>
            <a:cxnLst/>
            <a:rect l="l" t="t" r="r" b="b"/>
            <a:pathLst>
              <a:path w="527" h="525" extrusionOk="0">
                <a:moveTo>
                  <a:pt x="0" y="276"/>
                </a:moveTo>
                <a:cubicBezTo>
                  <a:pt x="0" y="289"/>
                  <a:pt x="2" y="302"/>
                  <a:pt x="4" y="314"/>
                </a:cubicBezTo>
                <a:cubicBezTo>
                  <a:pt x="51" y="319"/>
                  <a:pt x="51" y="319"/>
                  <a:pt x="51" y="319"/>
                </a:cubicBezTo>
                <a:cubicBezTo>
                  <a:pt x="54" y="330"/>
                  <a:pt x="58" y="340"/>
                  <a:pt x="62" y="350"/>
                </a:cubicBezTo>
                <a:cubicBezTo>
                  <a:pt x="27" y="381"/>
                  <a:pt x="27" y="381"/>
                  <a:pt x="27" y="381"/>
                </a:cubicBezTo>
                <a:cubicBezTo>
                  <a:pt x="33" y="393"/>
                  <a:pt x="40" y="404"/>
                  <a:pt x="47" y="415"/>
                </a:cubicBezTo>
                <a:cubicBezTo>
                  <a:pt x="92" y="400"/>
                  <a:pt x="92" y="400"/>
                  <a:pt x="92" y="400"/>
                </a:cubicBezTo>
                <a:cubicBezTo>
                  <a:pt x="99" y="408"/>
                  <a:pt x="106" y="416"/>
                  <a:pt x="114" y="423"/>
                </a:cubicBezTo>
                <a:cubicBezTo>
                  <a:pt x="94" y="466"/>
                  <a:pt x="94" y="466"/>
                  <a:pt x="94" y="466"/>
                </a:cubicBezTo>
                <a:cubicBezTo>
                  <a:pt x="104" y="475"/>
                  <a:pt x="115" y="482"/>
                  <a:pt x="127" y="489"/>
                </a:cubicBezTo>
                <a:cubicBezTo>
                  <a:pt x="161" y="457"/>
                  <a:pt x="161" y="457"/>
                  <a:pt x="161" y="457"/>
                </a:cubicBezTo>
                <a:cubicBezTo>
                  <a:pt x="171" y="462"/>
                  <a:pt x="180" y="466"/>
                  <a:pt x="190" y="470"/>
                </a:cubicBezTo>
                <a:cubicBezTo>
                  <a:pt x="189" y="517"/>
                  <a:pt x="189" y="517"/>
                  <a:pt x="189" y="517"/>
                </a:cubicBezTo>
                <a:cubicBezTo>
                  <a:pt x="202" y="521"/>
                  <a:pt x="215" y="523"/>
                  <a:pt x="229" y="525"/>
                </a:cubicBezTo>
                <a:cubicBezTo>
                  <a:pt x="248" y="482"/>
                  <a:pt x="248" y="482"/>
                  <a:pt x="248" y="482"/>
                </a:cubicBezTo>
                <a:cubicBezTo>
                  <a:pt x="253" y="482"/>
                  <a:pt x="258" y="482"/>
                  <a:pt x="263" y="482"/>
                </a:cubicBezTo>
                <a:cubicBezTo>
                  <a:pt x="268" y="482"/>
                  <a:pt x="273" y="482"/>
                  <a:pt x="278" y="482"/>
                </a:cubicBezTo>
                <a:cubicBezTo>
                  <a:pt x="297" y="525"/>
                  <a:pt x="297" y="525"/>
                  <a:pt x="297" y="525"/>
                </a:cubicBezTo>
                <a:cubicBezTo>
                  <a:pt x="311" y="523"/>
                  <a:pt x="324" y="521"/>
                  <a:pt x="337" y="517"/>
                </a:cubicBezTo>
                <a:cubicBezTo>
                  <a:pt x="336" y="470"/>
                  <a:pt x="336" y="470"/>
                  <a:pt x="336" y="470"/>
                </a:cubicBezTo>
                <a:cubicBezTo>
                  <a:pt x="346" y="466"/>
                  <a:pt x="356" y="462"/>
                  <a:pt x="365" y="457"/>
                </a:cubicBezTo>
                <a:cubicBezTo>
                  <a:pt x="399" y="489"/>
                  <a:pt x="399" y="489"/>
                  <a:pt x="399" y="489"/>
                </a:cubicBezTo>
                <a:cubicBezTo>
                  <a:pt x="411" y="482"/>
                  <a:pt x="422" y="475"/>
                  <a:pt x="432" y="466"/>
                </a:cubicBezTo>
                <a:cubicBezTo>
                  <a:pt x="413" y="423"/>
                  <a:pt x="413" y="423"/>
                  <a:pt x="413" y="423"/>
                </a:cubicBezTo>
                <a:cubicBezTo>
                  <a:pt x="420" y="416"/>
                  <a:pt x="428" y="408"/>
                  <a:pt x="434" y="400"/>
                </a:cubicBezTo>
                <a:cubicBezTo>
                  <a:pt x="479" y="415"/>
                  <a:pt x="479" y="415"/>
                  <a:pt x="479" y="415"/>
                </a:cubicBezTo>
                <a:cubicBezTo>
                  <a:pt x="487" y="404"/>
                  <a:pt x="493" y="393"/>
                  <a:pt x="499" y="381"/>
                </a:cubicBezTo>
                <a:cubicBezTo>
                  <a:pt x="464" y="350"/>
                  <a:pt x="464" y="350"/>
                  <a:pt x="464" y="350"/>
                </a:cubicBezTo>
                <a:cubicBezTo>
                  <a:pt x="468" y="340"/>
                  <a:pt x="472" y="330"/>
                  <a:pt x="475" y="319"/>
                </a:cubicBezTo>
                <a:cubicBezTo>
                  <a:pt x="522" y="314"/>
                  <a:pt x="522" y="314"/>
                  <a:pt x="522" y="314"/>
                </a:cubicBezTo>
                <a:cubicBezTo>
                  <a:pt x="524" y="302"/>
                  <a:pt x="526" y="289"/>
                  <a:pt x="527" y="276"/>
                </a:cubicBezTo>
                <a:cubicBezTo>
                  <a:pt x="482" y="262"/>
                  <a:pt x="482" y="262"/>
                  <a:pt x="482" y="262"/>
                </a:cubicBezTo>
                <a:cubicBezTo>
                  <a:pt x="482" y="250"/>
                  <a:pt x="481" y="238"/>
                  <a:pt x="479" y="227"/>
                </a:cubicBezTo>
                <a:cubicBezTo>
                  <a:pt x="520" y="204"/>
                  <a:pt x="520" y="204"/>
                  <a:pt x="520" y="204"/>
                </a:cubicBezTo>
                <a:cubicBezTo>
                  <a:pt x="517" y="191"/>
                  <a:pt x="513" y="179"/>
                  <a:pt x="509" y="168"/>
                </a:cubicBezTo>
                <a:cubicBezTo>
                  <a:pt x="462" y="173"/>
                  <a:pt x="462" y="173"/>
                  <a:pt x="462" y="173"/>
                </a:cubicBezTo>
                <a:cubicBezTo>
                  <a:pt x="457" y="162"/>
                  <a:pt x="452" y="152"/>
                  <a:pt x="445" y="142"/>
                </a:cubicBezTo>
                <a:cubicBezTo>
                  <a:pt x="473" y="104"/>
                  <a:pt x="473" y="104"/>
                  <a:pt x="473" y="104"/>
                </a:cubicBezTo>
                <a:cubicBezTo>
                  <a:pt x="465" y="94"/>
                  <a:pt x="457" y="84"/>
                  <a:pt x="448" y="76"/>
                </a:cubicBezTo>
                <a:cubicBezTo>
                  <a:pt x="408" y="99"/>
                  <a:pt x="408" y="99"/>
                  <a:pt x="408" y="99"/>
                </a:cubicBezTo>
                <a:cubicBezTo>
                  <a:pt x="399" y="91"/>
                  <a:pt x="389" y="84"/>
                  <a:pt x="378" y="77"/>
                </a:cubicBezTo>
                <a:cubicBezTo>
                  <a:pt x="389" y="31"/>
                  <a:pt x="389" y="31"/>
                  <a:pt x="389" y="31"/>
                </a:cubicBezTo>
                <a:cubicBezTo>
                  <a:pt x="378" y="26"/>
                  <a:pt x="366" y="20"/>
                  <a:pt x="355" y="16"/>
                </a:cubicBezTo>
                <a:cubicBezTo>
                  <a:pt x="327" y="54"/>
                  <a:pt x="327" y="54"/>
                  <a:pt x="327" y="54"/>
                </a:cubicBezTo>
                <a:cubicBezTo>
                  <a:pt x="316" y="51"/>
                  <a:pt x="303" y="48"/>
                  <a:pt x="291" y="46"/>
                </a:cubicBezTo>
                <a:cubicBezTo>
                  <a:pt x="282" y="0"/>
                  <a:pt x="282" y="0"/>
                  <a:pt x="282" y="0"/>
                </a:cubicBezTo>
                <a:cubicBezTo>
                  <a:pt x="275" y="0"/>
                  <a:pt x="269" y="0"/>
                  <a:pt x="263" y="0"/>
                </a:cubicBezTo>
                <a:cubicBezTo>
                  <a:pt x="257" y="0"/>
                  <a:pt x="251" y="0"/>
                  <a:pt x="245" y="0"/>
                </a:cubicBezTo>
                <a:cubicBezTo>
                  <a:pt x="235" y="46"/>
                  <a:pt x="235" y="46"/>
                  <a:pt x="235" y="46"/>
                </a:cubicBezTo>
                <a:cubicBezTo>
                  <a:pt x="223" y="48"/>
                  <a:pt x="211" y="51"/>
                  <a:pt x="199" y="54"/>
                </a:cubicBezTo>
                <a:cubicBezTo>
                  <a:pt x="172" y="16"/>
                  <a:pt x="172" y="16"/>
                  <a:pt x="172" y="16"/>
                </a:cubicBezTo>
                <a:cubicBezTo>
                  <a:pt x="160" y="20"/>
                  <a:pt x="148" y="26"/>
                  <a:pt x="138" y="31"/>
                </a:cubicBezTo>
                <a:cubicBezTo>
                  <a:pt x="148" y="77"/>
                  <a:pt x="148" y="77"/>
                  <a:pt x="148" y="77"/>
                </a:cubicBezTo>
                <a:cubicBezTo>
                  <a:pt x="137" y="84"/>
                  <a:pt x="128" y="91"/>
                  <a:pt x="118" y="99"/>
                </a:cubicBezTo>
                <a:cubicBezTo>
                  <a:pt x="78" y="76"/>
                  <a:pt x="78" y="76"/>
                  <a:pt x="78" y="76"/>
                </a:cubicBezTo>
                <a:cubicBezTo>
                  <a:pt x="69" y="84"/>
                  <a:pt x="61" y="94"/>
                  <a:pt x="53" y="104"/>
                </a:cubicBezTo>
                <a:cubicBezTo>
                  <a:pt x="81" y="142"/>
                  <a:pt x="81" y="142"/>
                  <a:pt x="81" y="142"/>
                </a:cubicBezTo>
                <a:cubicBezTo>
                  <a:pt x="75" y="152"/>
                  <a:pt x="69" y="162"/>
                  <a:pt x="64" y="173"/>
                </a:cubicBezTo>
                <a:cubicBezTo>
                  <a:pt x="17" y="168"/>
                  <a:pt x="17" y="168"/>
                  <a:pt x="17" y="168"/>
                </a:cubicBezTo>
                <a:cubicBezTo>
                  <a:pt x="13" y="179"/>
                  <a:pt x="9" y="191"/>
                  <a:pt x="6" y="204"/>
                </a:cubicBezTo>
                <a:cubicBezTo>
                  <a:pt x="47" y="227"/>
                  <a:pt x="47" y="227"/>
                  <a:pt x="47" y="227"/>
                </a:cubicBezTo>
                <a:cubicBezTo>
                  <a:pt x="45" y="238"/>
                  <a:pt x="44" y="250"/>
                  <a:pt x="44" y="262"/>
                </a:cubicBezTo>
                <a:lnTo>
                  <a:pt x="0" y="276"/>
                </a:lnTo>
                <a:close/>
                <a:moveTo>
                  <a:pt x="263" y="86"/>
                </a:moveTo>
                <a:cubicBezTo>
                  <a:pt x="360" y="86"/>
                  <a:pt x="439" y="165"/>
                  <a:pt x="439" y="262"/>
                </a:cubicBezTo>
                <a:cubicBezTo>
                  <a:pt x="439" y="360"/>
                  <a:pt x="360" y="438"/>
                  <a:pt x="263" y="438"/>
                </a:cubicBezTo>
                <a:cubicBezTo>
                  <a:pt x="166" y="438"/>
                  <a:pt x="87" y="360"/>
                  <a:pt x="87" y="262"/>
                </a:cubicBezTo>
                <a:cubicBezTo>
                  <a:pt x="87" y="165"/>
                  <a:pt x="166" y="86"/>
                  <a:pt x="263" y="86"/>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pic>
        <p:nvPicPr>
          <p:cNvPr id="655" name="Google Shape;655;g78ea997ca9_0_725"/>
          <p:cNvPicPr preferRelativeResize="0"/>
          <p:nvPr/>
        </p:nvPicPr>
        <p:blipFill rotWithShape="1">
          <a:blip r:embed="rId3">
            <a:alphaModFix/>
          </a:blip>
          <a:srcRect t="6807" b="6798"/>
          <a:stretch/>
        </p:blipFill>
        <p:spPr>
          <a:xfrm>
            <a:off x="6465943" y="882733"/>
            <a:ext cx="3353588"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79040f8dfe_1_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Test Stage</a:t>
            </a:r>
            <a:endParaRPr/>
          </a:p>
        </p:txBody>
      </p:sp>
      <p:pic>
        <p:nvPicPr>
          <p:cNvPr id="661" name="Google Shape;661;g79040f8dfe_1_4"/>
          <p:cNvPicPr preferRelativeResize="0"/>
          <p:nvPr/>
        </p:nvPicPr>
        <p:blipFill rotWithShape="1">
          <a:blip r:embed="rId3">
            <a:alphaModFix/>
          </a:blip>
          <a:srcRect/>
          <a:stretch/>
        </p:blipFill>
        <p:spPr>
          <a:xfrm>
            <a:off x="7413625" y="5645900"/>
            <a:ext cx="1428750" cy="1428750"/>
          </a:xfrm>
          <a:prstGeom prst="rect">
            <a:avLst/>
          </a:prstGeom>
          <a:noFill/>
          <a:ln>
            <a:noFill/>
          </a:ln>
        </p:spPr>
      </p:pic>
      <p:grpSp>
        <p:nvGrpSpPr>
          <p:cNvPr id="662" name="Google Shape;662;g79040f8dfe_1_4"/>
          <p:cNvGrpSpPr/>
          <p:nvPr/>
        </p:nvGrpSpPr>
        <p:grpSpPr>
          <a:xfrm>
            <a:off x="686521" y="1658219"/>
            <a:ext cx="15228393" cy="3451754"/>
            <a:chOff x="1627095" y="1624350"/>
            <a:chExt cx="12648307" cy="2396719"/>
          </a:xfrm>
        </p:grpSpPr>
        <p:sp>
          <p:nvSpPr>
            <p:cNvPr id="663" name="Google Shape;663;g79040f8dfe_1_4"/>
            <p:cNvSpPr/>
            <p:nvPr/>
          </p:nvSpPr>
          <p:spPr>
            <a:xfrm>
              <a:off x="1627095" y="1727536"/>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g79040f8dfe_1_4"/>
            <p:cNvSpPr/>
            <p:nvPr/>
          </p:nvSpPr>
          <p:spPr>
            <a:xfrm>
              <a:off x="1627095" y="2364107"/>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79040f8dfe_1_4"/>
            <p:cNvSpPr/>
            <p:nvPr/>
          </p:nvSpPr>
          <p:spPr>
            <a:xfrm>
              <a:off x="1627095" y="2947769"/>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79040f8dfe_1_4"/>
            <p:cNvSpPr/>
            <p:nvPr/>
          </p:nvSpPr>
          <p:spPr>
            <a:xfrm>
              <a:off x="1627095" y="3531431"/>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7" name="Google Shape;667;g79040f8dfe_1_4"/>
            <p:cNvCxnSpPr>
              <a:stCxn id="663" idx="4"/>
              <a:endCxn id="664" idx="0"/>
            </p:cNvCxnSpPr>
            <p:nvPr/>
          </p:nvCxnSpPr>
          <p:spPr>
            <a:xfrm>
              <a:off x="1816395" y="2071636"/>
              <a:ext cx="0" cy="292500"/>
            </a:xfrm>
            <a:prstGeom prst="straightConnector1">
              <a:avLst/>
            </a:prstGeom>
            <a:noFill/>
            <a:ln w="19050" cap="flat" cmpd="sng">
              <a:solidFill>
                <a:srgbClr val="5B5B5B"/>
              </a:solidFill>
              <a:prstDash val="dot"/>
              <a:round/>
              <a:headEnd type="none" w="sm" len="sm"/>
              <a:tailEnd type="none" w="sm" len="sm"/>
            </a:ln>
          </p:spPr>
        </p:cxnSp>
        <p:cxnSp>
          <p:nvCxnSpPr>
            <p:cNvPr id="668" name="Google Shape;668;g79040f8dfe_1_4"/>
            <p:cNvCxnSpPr>
              <a:stCxn id="664" idx="4"/>
              <a:endCxn id="665" idx="0"/>
            </p:cNvCxnSpPr>
            <p:nvPr/>
          </p:nvCxnSpPr>
          <p:spPr>
            <a:xfrm>
              <a:off x="1816395" y="2708207"/>
              <a:ext cx="0" cy="239700"/>
            </a:xfrm>
            <a:prstGeom prst="straightConnector1">
              <a:avLst/>
            </a:prstGeom>
            <a:noFill/>
            <a:ln w="19050" cap="flat" cmpd="sng">
              <a:solidFill>
                <a:srgbClr val="5B5B5B"/>
              </a:solidFill>
              <a:prstDash val="dot"/>
              <a:round/>
              <a:headEnd type="none" w="sm" len="sm"/>
              <a:tailEnd type="none" w="sm" len="sm"/>
            </a:ln>
          </p:spPr>
        </p:cxnSp>
        <p:cxnSp>
          <p:nvCxnSpPr>
            <p:cNvPr id="669" name="Google Shape;669;g79040f8dfe_1_4"/>
            <p:cNvCxnSpPr>
              <a:stCxn id="665" idx="4"/>
              <a:endCxn id="666" idx="0"/>
            </p:cNvCxnSpPr>
            <p:nvPr/>
          </p:nvCxnSpPr>
          <p:spPr>
            <a:xfrm>
              <a:off x="1816395" y="3291869"/>
              <a:ext cx="0" cy="239700"/>
            </a:xfrm>
            <a:prstGeom prst="straightConnector1">
              <a:avLst/>
            </a:prstGeom>
            <a:noFill/>
            <a:ln w="19050" cap="flat" cmpd="sng">
              <a:solidFill>
                <a:srgbClr val="5B5B5B"/>
              </a:solidFill>
              <a:prstDash val="dot"/>
              <a:round/>
              <a:headEnd type="none" w="sm" len="sm"/>
              <a:tailEnd type="none" w="sm" len="sm"/>
            </a:ln>
          </p:spPr>
        </p:cxnSp>
        <p:sp>
          <p:nvSpPr>
            <p:cNvPr id="670" name="Google Shape;670;g79040f8dfe_1_4"/>
            <p:cNvSpPr/>
            <p:nvPr/>
          </p:nvSpPr>
          <p:spPr>
            <a:xfrm>
              <a:off x="2259826" y="1624350"/>
              <a:ext cx="11989896"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In test phase, automated tests run to validate the correctness of the code and the behavior of the product. </a:t>
              </a:r>
              <a:endParaRPr sz="2200" b="0" i="0" u="none" strike="noStrike" cap="none">
                <a:solidFill>
                  <a:srgbClr val="3F3F3F"/>
                </a:solidFill>
                <a:latin typeface="Open Sans"/>
                <a:ea typeface="Open Sans"/>
                <a:cs typeface="Open Sans"/>
                <a:sym typeface="Open Sans"/>
              </a:endParaRPr>
            </a:p>
          </p:txBody>
        </p:sp>
        <p:sp>
          <p:nvSpPr>
            <p:cNvPr id="671" name="Google Shape;671;g79040f8dfe_1_4"/>
            <p:cNvSpPr/>
            <p:nvPr/>
          </p:nvSpPr>
          <p:spPr>
            <a:xfrm>
              <a:off x="2287470" y="2298751"/>
              <a:ext cx="11701022"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test stage acts as a safety net that prevents easily reproducible bugs from reaching the end users.</a:t>
              </a:r>
              <a:endParaRPr sz="1400" b="0" i="0" u="none" strike="noStrike" cap="none">
                <a:solidFill>
                  <a:srgbClr val="000000"/>
                </a:solidFill>
                <a:latin typeface="Arial"/>
                <a:ea typeface="Arial"/>
                <a:cs typeface="Arial"/>
                <a:sym typeface="Arial"/>
              </a:endParaRPr>
            </a:p>
          </p:txBody>
        </p:sp>
        <p:sp>
          <p:nvSpPr>
            <p:cNvPr id="672" name="Google Shape;672;g79040f8dfe_1_4"/>
            <p:cNvSpPr/>
            <p:nvPr/>
          </p:nvSpPr>
          <p:spPr>
            <a:xfrm>
              <a:off x="2285475" y="2885183"/>
              <a:ext cx="11703019"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responsibility of writing tests falls on the developers, and is best done while writing new code in the process of test- or behavior-driven development.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73" name="Google Shape;673;g79040f8dfe_1_4"/>
            <p:cNvSpPr/>
            <p:nvPr/>
          </p:nvSpPr>
          <p:spPr>
            <a:xfrm>
              <a:off x="2285506" y="3590269"/>
              <a:ext cx="11989896"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Depending on the size and complexity of the project, this phase can last from seconds to hours.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674" name="Google Shape;674;g79040f8dfe_1_4"/>
          <p:cNvPicPr preferRelativeResize="0"/>
          <p:nvPr/>
        </p:nvPicPr>
        <p:blipFill rotWithShape="1">
          <a:blip r:embed="rId4">
            <a:alphaModFix/>
          </a:blip>
          <a:srcRect t="6807" b="6798"/>
          <a:stretch/>
        </p:blipFill>
        <p:spPr>
          <a:xfrm>
            <a:off x="6618379" y="882733"/>
            <a:ext cx="3048716"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body" idx="1"/>
          </p:nvPr>
        </p:nvSpPr>
        <p:spPr>
          <a:xfrm>
            <a:off x="1634416" y="3441837"/>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t>Explain Continuous Integration</a:t>
            </a:r>
            <a:endParaRPr/>
          </a:p>
          <a:p>
            <a:pPr marL="0" lvl="0" indent="0" algn="l" rtl="0">
              <a:lnSpc>
                <a:spcPct val="100000"/>
              </a:lnSpc>
              <a:spcBef>
                <a:spcPts val="1000"/>
              </a:spcBef>
              <a:spcAft>
                <a:spcPts val="0"/>
              </a:spcAft>
              <a:buSzPts val="2800"/>
              <a:buFont typeface="Arial"/>
              <a:buNone/>
            </a:pPr>
            <a:endParaRPr/>
          </a:p>
        </p:txBody>
      </p:sp>
      <p:sp>
        <p:nvSpPr>
          <p:cNvPr id="140" name="Google Shape;140;p6"/>
          <p:cNvSpPr txBox="1">
            <a:spLocks noGrp="1"/>
          </p:cNvSpPr>
          <p:nvPr>
            <p:ph type="body" idx="2"/>
          </p:nvPr>
        </p:nvSpPr>
        <p:spPr>
          <a:xfrm>
            <a:off x="1634416" y="4456673"/>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Define Continuous Deployment </a:t>
            </a:r>
            <a:endParaRPr/>
          </a:p>
        </p:txBody>
      </p:sp>
      <p:sp>
        <p:nvSpPr>
          <p:cNvPr id="141" name="Google Shape;141;p6"/>
          <p:cNvSpPr txBox="1">
            <a:spLocks noGrp="1"/>
          </p:cNvSpPr>
          <p:nvPr>
            <p:ph type="body" idx="3"/>
          </p:nvPr>
        </p:nvSpPr>
        <p:spPr>
          <a:xfrm>
            <a:off x="1634416" y="5411875"/>
            <a:ext cx="8229600" cy="719026"/>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Differentiate between Continuous Deployment and Continuous Delivery</a:t>
            </a:r>
            <a:endParaRPr/>
          </a:p>
        </p:txBody>
      </p:sp>
      <p:sp>
        <p:nvSpPr>
          <p:cNvPr id="142" name="Google Shape;142;p6"/>
          <p:cNvSpPr txBox="1">
            <a:spLocks noGrp="1"/>
          </p:cNvSpPr>
          <p:nvPr>
            <p:ph type="body" idx="4"/>
          </p:nvPr>
        </p:nvSpPr>
        <p:spPr>
          <a:xfrm>
            <a:off x="1634416" y="6597038"/>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Describe the automated deployment pipeline</a:t>
            </a:r>
            <a:endParaRPr/>
          </a:p>
        </p:txBody>
      </p:sp>
      <p:sp>
        <p:nvSpPr>
          <p:cNvPr id="143" name="Google Shape;143;p6"/>
          <p:cNvSpPr txBox="1"/>
          <p:nvPr/>
        </p:nvSpPr>
        <p:spPr>
          <a:xfrm>
            <a:off x="901524" y="1614150"/>
            <a:ext cx="62688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By the end of this lesson, you'll be able to:</a:t>
            </a:r>
            <a:endParaRPr sz="2200" b="0" i="0" u="none" strike="noStrike" cap="none">
              <a:solidFill>
                <a:srgbClr val="434343"/>
              </a:solidFill>
              <a:latin typeface="Open Sans"/>
              <a:ea typeface="Open Sans"/>
              <a:cs typeface="Open Sans"/>
              <a:sym typeface="Open Sans"/>
            </a:endParaRPr>
          </a:p>
        </p:txBody>
      </p:sp>
      <p:sp>
        <p:nvSpPr>
          <p:cNvPr id="144" name="Google Shape;144;p6"/>
          <p:cNvSpPr txBox="1">
            <a:spLocks noGrp="1"/>
          </p:cNvSpPr>
          <p:nvPr>
            <p:ph type="body" idx="4"/>
          </p:nvPr>
        </p:nvSpPr>
        <p:spPr>
          <a:xfrm>
            <a:off x="1558216" y="242700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Illustrate the traditional delivery process</a:t>
            </a:r>
            <a:endParaRPr/>
          </a:p>
        </p:txBody>
      </p:sp>
      <p:grpSp>
        <p:nvGrpSpPr>
          <p:cNvPr id="145" name="Google Shape;145;p6"/>
          <p:cNvGrpSpPr/>
          <p:nvPr/>
        </p:nvGrpSpPr>
        <p:grpSpPr>
          <a:xfrm>
            <a:off x="951957" y="2474528"/>
            <a:ext cx="471066" cy="4571591"/>
            <a:chOff x="988099" y="2514284"/>
            <a:chExt cx="471066" cy="4571591"/>
          </a:xfrm>
        </p:grpSpPr>
        <p:pic>
          <p:nvPicPr>
            <p:cNvPr id="146" name="Google Shape;146;p6"/>
            <p:cNvPicPr preferRelativeResize="0"/>
            <p:nvPr/>
          </p:nvPicPr>
          <p:blipFill rotWithShape="1">
            <a:blip r:embed="rId3">
              <a:alphaModFix/>
            </a:blip>
            <a:srcRect/>
            <a:stretch/>
          </p:blipFill>
          <p:spPr>
            <a:xfrm>
              <a:off x="1001965" y="2514284"/>
              <a:ext cx="457200" cy="457200"/>
            </a:xfrm>
            <a:prstGeom prst="rect">
              <a:avLst/>
            </a:prstGeom>
            <a:noFill/>
            <a:ln>
              <a:noFill/>
            </a:ln>
          </p:spPr>
        </p:pic>
        <p:pic>
          <p:nvPicPr>
            <p:cNvPr id="147" name="Google Shape;147;p6"/>
            <p:cNvPicPr preferRelativeResize="0"/>
            <p:nvPr/>
          </p:nvPicPr>
          <p:blipFill rotWithShape="1">
            <a:blip r:embed="rId3">
              <a:alphaModFix/>
            </a:blip>
            <a:srcRect/>
            <a:stretch/>
          </p:blipFill>
          <p:spPr>
            <a:xfrm>
              <a:off x="1001963" y="3551591"/>
              <a:ext cx="457200" cy="457200"/>
            </a:xfrm>
            <a:prstGeom prst="rect">
              <a:avLst/>
            </a:prstGeom>
            <a:noFill/>
            <a:ln>
              <a:noFill/>
            </a:ln>
          </p:spPr>
        </p:pic>
        <p:pic>
          <p:nvPicPr>
            <p:cNvPr id="148" name="Google Shape;148;p6"/>
            <p:cNvPicPr preferRelativeResize="0"/>
            <p:nvPr/>
          </p:nvPicPr>
          <p:blipFill rotWithShape="1">
            <a:blip r:embed="rId3">
              <a:alphaModFix/>
            </a:blip>
            <a:srcRect/>
            <a:stretch/>
          </p:blipFill>
          <p:spPr>
            <a:xfrm>
              <a:off x="1001960" y="4521864"/>
              <a:ext cx="457200" cy="457200"/>
            </a:xfrm>
            <a:prstGeom prst="rect">
              <a:avLst/>
            </a:prstGeom>
            <a:noFill/>
            <a:ln>
              <a:noFill/>
            </a:ln>
          </p:spPr>
        </p:pic>
        <p:pic>
          <p:nvPicPr>
            <p:cNvPr id="149" name="Google Shape;149;p6"/>
            <p:cNvPicPr preferRelativeResize="0"/>
            <p:nvPr/>
          </p:nvPicPr>
          <p:blipFill rotWithShape="1">
            <a:blip r:embed="rId3">
              <a:alphaModFix/>
            </a:blip>
            <a:srcRect/>
            <a:stretch/>
          </p:blipFill>
          <p:spPr>
            <a:xfrm>
              <a:off x="1001957" y="5472740"/>
              <a:ext cx="457200" cy="457200"/>
            </a:xfrm>
            <a:prstGeom prst="rect">
              <a:avLst/>
            </a:prstGeom>
            <a:noFill/>
            <a:ln>
              <a:noFill/>
            </a:ln>
          </p:spPr>
        </p:pic>
        <p:pic>
          <p:nvPicPr>
            <p:cNvPr id="150" name="Google Shape;150;p6"/>
            <p:cNvPicPr preferRelativeResize="0"/>
            <p:nvPr/>
          </p:nvPicPr>
          <p:blipFill rotWithShape="1">
            <a:blip r:embed="rId3">
              <a:alphaModFix/>
            </a:blip>
            <a:srcRect/>
            <a:stretch/>
          </p:blipFill>
          <p:spPr>
            <a:xfrm>
              <a:off x="988099" y="6628675"/>
              <a:ext cx="457200" cy="4572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78ea997ca9_0_7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Deploy Stage</a:t>
            </a:r>
            <a:endParaRPr/>
          </a:p>
        </p:txBody>
      </p:sp>
      <p:sp>
        <p:nvSpPr>
          <p:cNvPr id="680" name="Google Shape;680;g78ea997ca9_0_749"/>
          <p:cNvSpPr/>
          <p:nvPr/>
        </p:nvSpPr>
        <p:spPr>
          <a:xfrm>
            <a:off x="20447" y="2554473"/>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1" name="Google Shape;681;g78ea997ca9_0_749"/>
          <p:cNvSpPr/>
          <p:nvPr/>
        </p:nvSpPr>
        <p:spPr>
          <a:xfrm>
            <a:off x="3151821" y="2682501"/>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82" name="Google Shape;682;g78ea997ca9_0_749"/>
          <p:cNvSpPr/>
          <p:nvPr/>
        </p:nvSpPr>
        <p:spPr>
          <a:xfrm>
            <a:off x="3151821" y="6385001"/>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83" name="Google Shape;683;g78ea997ca9_0_749"/>
          <p:cNvSpPr/>
          <p:nvPr/>
        </p:nvSpPr>
        <p:spPr>
          <a:xfrm>
            <a:off x="4061751" y="3764266"/>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84" name="Google Shape;684;g78ea997ca9_0_749"/>
          <p:cNvSpPr/>
          <p:nvPr/>
        </p:nvSpPr>
        <p:spPr>
          <a:xfrm>
            <a:off x="4043928" y="5282453"/>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685" name="Google Shape;685;g78ea997ca9_0_749"/>
          <p:cNvSpPr txBox="1"/>
          <p:nvPr/>
        </p:nvSpPr>
        <p:spPr>
          <a:xfrm>
            <a:off x="4026233" y="2472211"/>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Once a runnable instance of the code is built and it passes all predefined tests, it is ready to be deployed.</a:t>
            </a:r>
            <a:endParaRPr sz="2200" b="0" i="0" u="none" strike="noStrike" cap="none">
              <a:solidFill>
                <a:srgbClr val="3F3F3F"/>
              </a:solidFill>
              <a:latin typeface="Open Sans"/>
              <a:ea typeface="Open Sans"/>
              <a:cs typeface="Open Sans"/>
              <a:sym typeface="Open Sans"/>
            </a:endParaRPr>
          </a:p>
        </p:txBody>
      </p:sp>
      <p:sp>
        <p:nvSpPr>
          <p:cNvPr id="686" name="Google Shape;686;g78ea997ca9_0_749"/>
          <p:cNvSpPr txBox="1"/>
          <p:nvPr/>
        </p:nvSpPr>
        <p:spPr>
          <a:xfrm>
            <a:off x="4696395" y="3637784"/>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There are usually multiple deploy environments, like a beta or a staging environment to be used internally by the product team and a production environment for end users.</a:t>
            </a:r>
            <a:endParaRPr sz="2200" b="0" i="0" u="none" strike="noStrike" cap="none">
              <a:solidFill>
                <a:srgbClr val="3F3F3F"/>
              </a:solidFill>
              <a:latin typeface="Open Sans"/>
              <a:ea typeface="Open Sans"/>
              <a:cs typeface="Open Sans"/>
              <a:sym typeface="Open Sans"/>
            </a:endParaRPr>
          </a:p>
        </p:txBody>
      </p:sp>
      <p:sp>
        <p:nvSpPr>
          <p:cNvPr id="687" name="Google Shape;687;g78ea997ca9_0_749"/>
          <p:cNvSpPr txBox="1"/>
          <p:nvPr/>
        </p:nvSpPr>
        <p:spPr>
          <a:xfrm>
            <a:off x="4696394" y="5188107"/>
            <a:ext cx="10848405"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Teams that use the Agile model of development usually deploy work-in-progress manually to a staging environment for additional manual testing and review.</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688" name="Google Shape;688;g78ea997ca9_0_749"/>
          <p:cNvSpPr txBox="1"/>
          <p:nvPr/>
        </p:nvSpPr>
        <p:spPr>
          <a:xfrm>
            <a:off x="3909502" y="6378111"/>
            <a:ext cx="10111298"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approved changes are automatically deployed from the master branch to production.</a:t>
            </a:r>
            <a:endParaRPr sz="2200" b="0" i="0" u="none" strike="noStrike" cap="none">
              <a:solidFill>
                <a:srgbClr val="3F3F3F"/>
              </a:solidFill>
              <a:latin typeface="Open Sans"/>
              <a:ea typeface="Open Sans"/>
              <a:cs typeface="Open Sans"/>
              <a:sym typeface="Open Sans"/>
            </a:endParaRPr>
          </a:p>
        </p:txBody>
      </p:sp>
      <p:pic>
        <p:nvPicPr>
          <p:cNvPr id="689" name="Google Shape;689;g78ea997ca9_0_749"/>
          <p:cNvPicPr preferRelativeResize="0"/>
          <p:nvPr/>
        </p:nvPicPr>
        <p:blipFill rotWithShape="1">
          <a:blip r:embed="rId3">
            <a:alphaModFix/>
          </a:blip>
          <a:srcRect/>
          <a:stretch/>
        </p:blipFill>
        <p:spPr>
          <a:xfrm>
            <a:off x="2248927" y="4069062"/>
            <a:ext cx="1360076" cy="1360076"/>
          </a:xfrm>
          <a:prstGeom prst="rect">
            <a:avLst/>
          </a:prstGeom>
          <a:noFill/>
          <a:ln>
            <a:noFill/>
          </a:ln>
        </p:spPr>
      </p:pic>
      <p:pic>
        <p:nvPicPr>
          <p:cNvPr id="690" name="Google Shape;690;g78ea997ca9_0_749"/>
          <p:cNvPicPr preferRelativeResize="0"/>
          <p:nvPr/>
        </p:nvPicPr>
        <p:blipFill rotWithShape="1">
          <a:blip r:embed="rId4">
            <a:alphaModFix/>
          </a:blip>
          <a:srcRect t="6807" b="6798"/>
          <a:stretch/>
        </p:blipFill>
        <p:spPr>
          <a:xfrm>
            <a:off x="6465943" y="882733"/>
            <a:ext cx="3353588"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658cc98c81_3_1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Implementation Of CI/CD</a:t>
            </a:r>
            <a:endParaRPr/>
          </a:p>
        </p:txBody>
      </p:sp>
      <p:sp>
        <p:nvSpPr>
          <p:cNvPr id="696" name="Google Shape;696;g658cc98c81_3_195"/>
          <p:cNvSpPr/>
          <p:nvPr/>
        </p:nvSpPr>
        <p:spPr>
          <a:xfrm rot="-6462095">
            <a:off x="4054208" y="4819620"/>
            <a:ext cx="7538001" cy="7823008"/>
          </a:xfrm>
          <a:prstGeom prst="arc">
            <a:avLst>
              <a:gd name="adj1" fmla="val 18294623"/>
              <a:gd name="adj2" fmla="val 5447944"/>
            </a:avLst>
          </a:prstGeom>
          <a:noFill/>
          <a:ln w="3810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697" name="Google Shape;697;g658cc98c81_3_195"/>
          <p:cNvCxnSpPr/>
          <p:nvPr/>
        </p:nvCxnSpPr>
        <p:spPr>
          <a:xfrm rot="10800000">
            <a:off x="3288707" y="5274299"/>
            <a:ext cx="1412700" cy="1200000"/>
          </a:xfrm>
          <a:prstGeom prst="straightConnector1">
            <a:avLst/>
          </a:prstGeom>
          <a:noFill/>
          <a:ln w="38100" cap="flat" cmpd="sng">
            <a:solidFill>
              <a:srgbClr val="7F7F7F"/>
            </a:solidFill>
            <a:prstDash val="solid"/>
            <a:miter lim="800000"/>
            <a:headEnd type="none" w="sm" len="sm"/>
            <a:tailEnd type="none" w="sm" len="sm"/>
          </a:ln>
        </p:spPr>
      </p:cxnSp>
      <p:cxnSp>
        <p:nvCxnSpPr>
          <p:cNvPr id="698" name="Google Shape;698;g658cc98c81_3_195"/>
          <p:cNvCxnSpPr/>
          <p:nvPr/>
        </p:nvCxnSpPr>
        <p:spPr>
          <a:xfrm rot="10800000">
            <a:off x="5134443" y="3913341"/>
            <a:ext cx="928500" cy="1470300"/>
          </a:xfrm>
          <a:prstGeom prst="straightConnector1">
            <a:avLst/>
          </a:prstGeom>
          <a:noFill/>
          <a:ln w="38100" cap="flat" cmpd="sng">
            <a:solidFill>
              <a:srgbClr val="7F7F7F"/>
            </a:solidFill>
            <a:prstDash val="solid"/>
            <a:miter lim="800000"/>
            <a:headEnd type="none" w="sm" len="sm"/>
            <a:tailEnd type="none" w="sm" len="sm"/>
          </a:ln>
        </p:spPr>
      </p:cxnSp>
      <p:cxnSp>
        <p:nvCxnSpPr>
          <p:cNvPr id="699" name="Google Shape;699;g658cc98c81_3_195"/>
          <p:cNvCxnSpPr/>
          <p:nvPr/>
        </p:nvCxnSpPr>
        <p:spPr>
          <a:xfrm rot="10800000">
            <a:off x="7823230" y="3207927"/>
            <a:ext cx="0" cy="1737000"/>
          </a:xfrm>
          <a:prstGeom prst="straightConnector1">
            <a:avLst/>
          </a:prstGeom>
          <a:noFill/>
          <a:ln w="38100" cap="flat" cmpd="sng">
            <a:solidFill>
              <a:srgbClr val="7F7F7F"/>
            </a:solidFill>
            <a:prstDash val="solid"/>
            <a:miter lim="800000"/>
            <a:headEnd type="none" w="sm" len="sm"/>
            <a:tailEnd type="none" w="sm" len="sm"/>
          </a:ln>
        </p:spPr>
      </p:cxnSp>
      <p:cxnSp>
        <p:nvCxnSpPr>
          <p:cNvPr id="700" name="Google Shape;700;g658cc98c81_3_195"/>
          <p:cNvCxnSpPr/>
          <p:nvPr/>
        </p:nvCxnSpPr>
        <p:spPr>
          <a:xfrm rot="10800000" flipH="1">
            <a:off x="9632665" y="3797548"/>
            <a:ext cx="814500" cy="1548000"/>
          </a:xfrm>
          <a:prstGeom prst="straightConnector1">
            <a:avLst/>
          </a:prstGeom>
          <a:noFill/>
          <a:ln w="38100" cap="flat" cmpd="sng">
            <a:solidFill>
              <a:srgbClr val="7F7F7F"/>
            </a:solidFill>
            <a:prstDash val="solid"/>
            <a:miter lim="800000"/>
            <a:headEnd type="none" w="sm" len="sm"/>
            <a:tailEnd type="none" w="sm" len="sm"/>
          </a:ln>
        </p:spPr>
      </p:cxnSp>
      <p:cxnSp>
        <p:nvCxnSpPr>
          <p:cNvPr id="701" name="Google Shape;701;g658cc98c81_3_195"/>
          <p:cNvCxnSpPr/>
          <p:nvPr/>
        </p:nvCxnSpPr>
        <p:spPr>
          <a:xfrm rot="10800000" flipH="1">
            <a:off x="11021572" y="5274447"/>
            <a:ext cx="1204500" cy="1218900"/>
          </a:xfrm>
          <a:prstGeom prst="straightConnector1">
            <a:avLst/>
          </a:prstGeom>
          <a:noFill/>
          <a:ln w="38100" cap="flat" cmpd="sng">
            <a:solidFill>
              <a:srgbClr val="7F7F7F"/>
            </a:solidFill>
            <a:prstDash val="solid"/>
            <a:miter lim="800000"/>
            <a:headEnd type="none" w="sm" len="sm"/>
            <a:tailEnd type="none" w="sm" len="sm"/>
          </a:ln>
        </p:spPr>
      </p:cxnSp>
      <p:pic>
        <p:nvPicPr>
          <p:cNvPr id="702" name="Google Shape;702;g658cc98c81_3_195"/>
          <p:cNvPicPr preferRelativeResize="0"/>
          <p:nvPr/>
        </p:nvPicPr>
        <p:blipFill rotWithShape="1">
          <a:blip r:embed="rId3">
            <a:alphaModFix/>
          </a:blip>
          <a:srcRect/>
          <a:stretch/>
        </p:blipFill>
        <p:spPr>
          <a:xfrm>
            <a:off x="6639071" y="1403189"/>
            <a:ext cx="2857143" cy="2857143"/>
          </a:xfrm>
          <a:prstGeom prst="rect">
            <a:avLst/>
          </a:prstGeom>
          <a:noFill/>
          <a:ln>
            <a:noFill/>
          </a:ln>
        </p:spPr>
      </p:pic>
      <p:pic>
        <p:nvPicPr>
          <p:cNvPr id="703" name="Google Shape;703;g658cc98c81_3_195"/>
          <p:cNvPicPr preferRelativeResize="0"/>
          <p:nvPr/>
        </p:nvPicPr>
        <p:blipFill rotWithShape="1">
          <a:blip r:embed="rId4">
            <a:alphaModFix/>
          </a:blip>
          <a:srcRect/>
          <a:stretch/>
        </p:blipFill>
        <p:spPr>
          <a:xfrm>
            <a:off x="10596076" y="2655812"/>
            <a:ext cx="1698188" cy="1698188"/>
          </a:xfrm>
          <a:prstGeom prst="rect">
            <a:avLst/>
          </a:prstGeom>
          <a:noFill/>
          <a:ln>
            <a:noFill/>
          </a:ln>
        </p:spPr>
      </p:pic>
      <p:pic>
        <p:nvPicPr>
          <p:cNvPr id="704" name="Google Shape;704;g658cc98c81_3_195"/>
          <p:cNvPicPr preferRelativeResize="0"/>
          <p:nvPr/>
        </p:nvPicPr>
        <p:blipFill rotWithShape="1">
          <a:blip r:embed="rId5">
            <a:alphaModFix/>
          </a:blip>
          <a:srcRect/>
          <a:stretch/>
        </p:blipFill>
        <p:spPr>
          <a:xfrm>
            <a:off x="3678613" y="2779907"/>
            <a:ext cx="2771647" cy="1385824"/>
          </a:xfrm>
          <a:prstGeom prst="rect">
            <a:avLst/>
          </a:prstGeom>
          <a:noFill/>
          <a:ln>
            <a:noFill/>
          </a:ln>
        </p:spPr>
      </p:pic>
      <p:pic>
        <p:nvPicPr>
          <p:cNvPr id="705" name="Google Shape;705;g658cc98c81_3_195"/>
          <p:cNvPicPr preferRelativeResize="0"/>
          <p:nvPr/>
        </p:nvPicPr>
        <p:blipFill rotWithShape="1">
          <a:blip r:embed="rId6">
            <a:alphaModFix/>
          </a:blip>
          <a:srcRect/>
          <a:stretch/>
        </p:blipFill>
        <p:spPr>
          <a:xfrm>
            <a:off x="1793796" y="3199187"/>
            <a:ext cx="2184454" cy="2184454"/>
          </a:xfrm>
          <a:prstGeom prst="rect">
            <a:avLst/>
          </a:prstGeom>
          <a:noFill/>
          <a:ln>
            <a:noFill/>
          </a:ln>
        </p:spPr>
      </p:pic>
      <p:pic>
        <p:nvPicPr>
          <p:cNvPr id="706" name="Google Shape;706;g658cc98c81_3_195"/>
          <p:cNvPicPr preferRelativeResize="0"/>
          <p:nvPr/>
        </p:nvPicPr>
        <p:blipFill rotWithShape="1">
          <a:blip r:embed="rId7">
            <a:alphaModFix/>
          </a:blip>
          <a:srcRect/>
          <a:stretch/>
        </p:blipFill>
        <p:spPr>
          <a:xfrm>
            <a:off x="12435270" y="4587848"/>
            <a:ext cx="2832707" cy="1072281"/>
          </a:xfrm>
          <a:prstGeom prst="rect">
            <a:avLst/>
          </a:prstGeom>
          <a:noFill/>
          <a:ln>
            <a:noFill/>
          </a:ln>
        </p:spPr>
      </p:pic>
      <p:sp>
        <p:nvSpPr>
          <p:cNvPr id="707" name="Google Shape;707;g658cc98c81_3_195"/>
          <p:cNvSpPr txBox="1"/>
          <p:nvPr/>
        </p:nvSpPr>
        <p:spPr>
          <a:xfrm>
            <a:off x="3266396" y="1353194"/>
            <a:ext cx="9744600" cy="4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Here is a list of the popular tools available for building CI/CD pipelines:</a:t>
            </a:r>
            <a:endParaRPr sz="2200" b="0" i="0" u="none" strike="noStrike" cap="none">
              <a:solidFill>
                <a:srgbClr val="3F3F3F"/>
              </a:solidFill>
              <a:latin typeface="Open Sans"/>
              <a:ea typeface="Open Sans"/>
              <a:cs typeface="Open Sans"/>
              <a:sym typeface="Open Sans"/>
            </a:endParaRPr>
          </a:p>
        </p:txBody>
      </p:sp>
      <p:pic>
        <p:nvPicPr>
          <p:cNvPr id="708" name="Google Shape;708;g658cc98c81_3_195"/>
          <p:cNvPicPr preferRelativeResize="0"/>
          <p:nvPr/>
        </p:nvPicPr>
        <p:blipFill rotWithShape="1">
          <a:blip r:embed="rId8">
            <a:alphaModFix/>
          </a:blip>
          <a:srcRect t="6807" b="6798"/>
          <a:stretch/>
        </p:blipFill>
        <p:spPr>
          <a:xfrm>
            <a:off x="4976737" y="882733"/>
            <a:ext cx="6535196"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6b2148735e_0_4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CI/CD Tool Selection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78ea997ca9_0_7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CI/CD Tool Selection</a:t>
            </a:r>
            <a:endParaRPr/>
          </a:p>
        </p:txBody>
      </p:sp>
      <p:sp>
        <p:nvSpPr>
          <p:cNvPr id="720" name="Google Shape;720;g78ea997ca9_0_770"/>
          <p:cNvSpPr txBox="1"/>
          <p:nvPr/>
        </p:nvSpPr>
        <p:spPr>
          <a:xfrm>
            <a:off x="937093" y="1352289"/>
            <a:ext cx="14415300" cy="68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Here are the list of parameters you should consider when selecting a CI/CD tool:</a:t>
            </a:r>
            <a:endParaRPr sz="2200" b="0" i="0" u="none" strike="noStrike" cap="none">
              <a:solidFill>
                <a:srgbClr val="3F3F3F"/>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21" name="Google Shape;721;g78ea997ca9_0_770"/>
          <p:cNvSpPr/>
          <p:nvPr/>
        </p:nvSpPr>
        <p:spPr>
          <a:xfrm>
            <a:off x="5385277" y="6609996"/>
            <a:ext cx="5518500" cy="160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57"/>
              <a:buFont typeface="Arial"/>
              <a:buNone/>
            </a:pPr>
            <a:r>
              <a:rPr lang="en-US" sz="2457" b="1" i="0" u="none" strike="noStrike" cap="none">
                <a:solidFill>
                  <a:srgbClr val="3F3F3F"/>
                </a:solidFill>
                <a:latin typeface="Open Sans SemiBold"/>
                <a:ea typeface="Open Sans SemiBold"/>
                <a:cs typeface="Open Sans SemiBold"/>
                <a:sym typeface="Open Sans SemiBold"/>
              </a:rPr>
              <a:t>CI/CD Prerequisites</a:t>
            </a:r>
            <a:endParaRPr sz="1400" b="1" i="0" u="none" strike="noStrike" cap="none">
              <a:solidFill>
                <a:srgbClr val="3F3F3F"/>
              </a:solidFill>
              <a:latin typeface="Open Sans SemiBold"/>
              <a:ea typeface="Open Sans SemiBold"/>
              <a:cs typeface="Open Sans SemiBold"/>
              <a:sym typeface="Open Sans SemiBold"/>
            </a:endParaRPr>
          </a:p>
        </p:txBody>
      </p:sp>
      <p:grpSp>
        <p:nvGrpSpPr>
          <p:cNvPr id="722" name="Google Shape;722;g78ea997ca9_0_770"/>
          <p:cNvGrpSpPr/>
          <p:nvPr/>
        </p:nvGrpSpPr>
        <p:grpSpPr>
          <a:xfrm>
            <a:off x="3163859" y="5709811"/>
            <a:ext cx="1689816" cy="1490446"/>
            <a:chOff x="3163081" y="5710952"/>
            <a:chExt cx="1690154" cy="1490744"/>
          </a:xfrm>
        </p:grpSpPr>
        <p:cxnSp>
          <p:nvCxnSpPr>
            <p:cNvPr id="723" name="Google Shape;723;g78ea997ca9_0_770"/>
            <p:cNvCxnSpPr/>
            <p:nvPr/>
          </p:nvCxnSpPr>
          <p:spPr>
            <a:xfrm rot="10800000">
              <a:off x="3440235" y="6001396"/>
              <a:ext cx="1413000" cy="1200300"/>
            </a:xfrm>
            <a:prstGeom prst="straightConnector1">
              <a:avLst/>
            </a:prstGeom>
            <a:noFill/>
            <a:ln w="38100" cap="flat" cmpd="sng">
              <a:solidFill>
                <a:srgbClr val="7F7F7F"/>
              </a:solidFill>
              <a:prstDash val="solid"/>
              <a:miter lim="800000"/>
              <a:headEnd type="none" w="sm" len="sm"/>
              <a:tailEnd type="none" w="sm" len="sm"/>
            </a:ln>
          </p:spPr>
        </p:cxnSp>
        <p:sp>
          <p:nvSpPr>
            <p:cNvPr id="724" name="Google Shape;724;g78ea997ca9_0_770"/>
            <p:cNvSpPr/>
            <p:nvPr/>
          </p:nvSpPr>
          <p:spPr>
            <a:xfrm>
              <a:off x="3163081" y="5710952"/>
              <a:ext cx="438900" cy="438900"/>
            </a:xfrm>
            <a:prstGeom prst="ellipse">
              <a:avLst/>
            </a:prstGeom>
            <a:solidFill>
              <a:srgbClr val="F5B055"/>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3F3F3F"/>
                </a:solidFill>
                <a:latin typeface="Calibri"/>
                <a:ea typeface="Calibri"/>
                <a:cs typeface="Calibri"/>
                <a:sym typeface="Calibri"/>
              </a:endParaRPr>
            </a:p>
          </p:txBody>
        </p:sp>
      </p:grpSp>
      <p:grpSp>
        <p:nvGrpSpPr>
          <p:cNvPr id="725" name="Google Shape;725;g78ea997ca9_0_770"/>
          <p:cNvGrpSpPr/>
          <p:nvPr/>
        </p:nvGrpSpPr>
        <p:grpSpPr>
          <a:xfrm>
            <a:off x="5002111" y="4339677"/>
            <a:ext cx="1213066" cy="1769948"/>
            <a:chOff x="5001699" y="4340547"/>
            <a:chExt cx="1213309" cy="1770302"/>
          </a:xfrm>
        </p:grpSpPr>
        <p:cxnSp>
          <p:nvCxnSpPr>
            <p:cNvPr id="726" name="Google Shape;726;g78ea997ca9_0_770"/>
            <p:cNvCxnSpPr/>
            <p:nvPr/>
          </p:nvCxnSpPr>
          <p:spPr>
            <a:xfrm rot="10800000">
              <a:off x="5286208" y="4640249"/>
              <a:ext cx="928800" cy="1470600"/>
            </a:xfrm>
            <a:prstGeom prst="straightConnector1">
              <a:avLst/>
            </a:prstGeom>
            <a:noFill/>
            <a:ln w="38100" cap="flat" cmpd="sng">
              <a:solidFill>
                <a:srgbClr val="7F7F7F"/>
              </a:solidFill>
              <a:prstDash val="solid"/>
              <a:miter lim="800000"/>
              <a:headEnd type="none" w="sm" len="sm"/>
              <a:tailEnd type="none" w="sm" len="sm"/>
            </a:ln>
          </p:spPr>
        </p:cxnSp>
        <p:sp>
          <p:nvSpPr>
            <p:cNvPr id="727" name="Google Shape;727;g78ea997ca9_0_770"/>
            <p:cNvSpPr/>
            <p:nvPr/>
          </p:nvSpPr>
          <p:spPr>
            <a:xfrm>
              <a:off x="5001699" y="4340547"/>
              <a:ext cx="438900" cy="438900"/>
            </a:xfrm>
            <a:prstGeom prst="ellipse">
              <a:avLst/>
            </a:prstGeom>
            <a:solidFill>
              <a:srgbClr val="A5C26C"/>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3F3F3F"/>
                </a:solidFill>
                <a:latin typeface="Calibri"/>
                <a:ea typeface="Calibri"/>
                <a:cs typeface="Calibri"/>
                <a:sym typeface="Calibri"/>
              </a:endParaRPr>
            </a:p>
          </p:txBody>
        </p:sp>
      </p:grpSp>
      <p:grpSp>
        <p:nvGrpSpPr>
          <p:cNvPr id="728" name="Google Shape;728;g78ea997ca9_0_770"/>
          <p:cNvGrpSpPr/>
          <p:nvPr/>
        </p:nvGrpSpPr>
        <p:grpSpPr>
          <a:xfrm>
            <a:off x="7743656" y="3623392"/>
            <a:ext cx="438812" cy="2047531"/>
            <a:chOff x="7743797" y="3624117"/>
            <a:chExt cx="438900" cy="2047941"/>
          </a:xfrm>
        </p:grpSpPr>
        <p:cxnSp>
          <p:nvCxnSpPr>
            <p:cNvPr id="729" name="Google Shape;729;g78ea997ca9_0_770"/>
            <p:cNvCxnSpPr/>
            <p:nvPr/>
          </p:nvCxnSpPr>
          <p:spPr>
            <a:xfrm rot="10800000">
              <a:off x="7975600" y="3934758"/>
              <a:ext cx="0" cy="1737300"/>
            </a:xfrm>
            <a:prstGeom prst="straightConnector1">
              <a:avLst/>
            </a:prstGeom>
            <a:noFill/>
            <a:ln w="38100" cap="flat" cmpd="sng">
              <a:solidFill>
                <a:srgbClr val="7F7F7F"/>
              </a:solidFill>
              <a:prstDash val="solid"/>
              <a:miter lim="800000"/>
              <a:headEnd type="none" w="sm" len="sm"/>
              <a:tailEnd type="none" w="sm" len="sm"/>
            </a:ln>
          </p:spPr>
        </p:cxnSp>
        <p:sp>
          <p:nvSpPr>
            <p:cNvPr id="730" name="Google Shape;730;g78ea997ca9_0_770"/>
            <p:cNvSpPr/>
            <p:nvPr/>
          </p:nvSpPr>
          <p:spPr>
            <a:xfrm>
              <a:off x="7743797" y="3624117"/>
              <a:ext cx="438900" cy="438900"/>
            </a:xfrm>
            <a:prstGeom prst="ellipse">
              <a:avLst/>
            </a:prstGeom>
            <a:solidFill>
              <a:srgbClr val="9CB4E0"/>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3F3F3F"/>
                </a:solidFill>
                <a:latin typeface="Calibri"/>
                <a:ea typeface="Calibri"/>
                <a:cs typeface="Calibri"/>
                <a:sym typeface="Calibri"/>
              </a:endParaRPr>
            </a:p>
          </p:txBody>
        </p:sp>
      </p:grpSp>
      <p:grpSp>
        <p:nvGrpSpPr>
          <p:cNvPr id="731" name="Google Shape;731;g78ea997ca9_0_770"/>
          <p:cNvGrpSpPr/>
          <p:nvPr/>
        </p:nvGrpSpPr>
        <p:grpSpPr>
          <a:xfrm>
            <a:off x="9784801" y="4179850"/>
            <a:ext cx="1101791" cy="1891683"/>
            <a:chOff x="9785350" y="4180688"/>
            <a:chExt cx="1102011" cy="1892061"/>
          </a:xfrm>
        </p:grpSpPr>
        <p:cxnSp>
          <p:nvCxnSpPr>
            <p:cNvPr id="732" name="Google Shape;732;g78ea997ca9_0_770"/>
            <p:cNvCxnSpPr/>
            <p:nvPr/>
          </p:nvCxnSpPr>
          <p:spPr>
            <a:xfrm rot="10800000" flipH="1">
              <a:off x="9785350" y="4524449"/>
              <a:ext cx="814800" cy="1548300"/>
            </a:xfrm>
            <a:prstGeom prst="straightConnector1">
              <a:avLst/>
            </a:prstGeom>
            <a:noFill/>
            <a:ln w="38100" cap="flat" cmpd="sng">
              <a:solidFill>
                <a:srgbClr val="7F7F7F"/>
              </a:solidFill>
              <a:prstDash val="solid"/>
              <a:miter lim="800000"/>
              <a:headEnd type="none" w="sm" len="sm"/>
              <a:tailEnd type="none" w="sm" len="sm"/>
            </a:ln>
          </p:spPr>
        </p:cxnSp>
        <p:sp>
          <p:nvSpPr>
            <p:cNvPr id="733" name="Google Shape;733;g78ea997ca9_0_770"/>
            <p:cNvSpPr/>
            <p:nvPr/>
          </p:nvSpPr>
          <p:spPr>
            <a:xfrm>
              <a:off x="10448461" y="4180688"/>
              <a:ext cx="438900" cy="438900"/>
            </a:xfrm>
            <a:prstGeom prst="ellipse">
              <a:avLst/>
            </a:prstGeom>
            <a:solidFill>
              <a:srgbClr val="D96172"/>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3F3F3F"/>
                </a:solidFill>
                <a:latin typeface="Calibri"/>
                <a:ea typeface="Calibri"/>
                <a:cs typeface="Calibri"/>
                <a:sym typeface="Calibri"/>
              </a:endParaRPr>
            </a:p>
          </p:txBody>
        </p:sp>
      </p:grpSp>
      <p:grpSp>
        <p:nvGrpSpPr>
          <p:cNvPr id="734" name="Google Shape;734;g78ea997ca9_0_770"/>
          <p:cNvGrpSpPr/>
          <p:nvPr/>
        </p:nvGrpSpPr>
        <p:grpSpPr>
          <a:xfrm>
            <a:off x="11173676" y="5682034"/>
            <a:ext cx="1512950" cy="1537269"/>
            <a:chOff x="11174498" y="5683170"/>
            <a:chExt cx="1513253" cy="1537577"/>
          </a:xfrm>
        </p:grpSpPr>
        <p:cxnSp>
          <p:nvCxnSpPr>
            <p:cNvPr id="735" name="Google Shape;735;g78ea997ca9_0_770"/>
            <p:cNvCxnSpPr/>
            <p:nvPr/>
          </p:nvCxnSpPr>
          <p:spPr>
            <a:xfrm rot="10800000" flipH="1">
              <a:off x="11174498" y="6001547"/>
              <a:ext cx="1204800" cy="1219200"/>
            </a:xfrm>
            <a:prstGeom prst="straightConnector1">
              <a:avLst/>
            </a:prstGeom>
            <a:noFill/>
            <a:ln w="38100" cap="flat" cmpd="sng">
              <a:solidFill>
                <a:srgbClr val="7F7F7F"/>
              </a:solidFill>
              <a:prstDash val="solid"/>
              <a:miter lim="800000"/>
              <a:headEnd type="none" w="sm" len="sm"/>
              <a:tailEnd type="none" w="sm" len="sm"/>
            </a:ln>
          </p:spPr>
        </p:cxnSp>
        <p:sp>
          <p:nvSpPr>
            <p:cNvPr id="736" name="Google Shape;736;g78ea997ca9_0_770"/>
            <p:cNvSpPr/>
            <p:nvPr/>
          </p:nvSpPr>
          <p:spPr>
            <a:xfrm>
              <a:off x="12248851" y="5683170"/>
              <a:ext cx="438900" cy="438900"/>
            </a:xfrm>
            <a:prstGeom prst="ellipse">
              <a:avLst/>
            </a:prstGeom>
            <a:solidFill>
              <a:srgbClr val="5D7391"/>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3F3F3F"/>
                </a:solidFill>
                <a:latin typeface="Calibri"/>
                <a:ea typeface="Calibri"/>
                <a:cs typeface="Calibri"/>
                <a:sym typeface="Calibri"/>
              </a:endParaRPr>
            </a:p>
          </p:txBody>
        </p:sp>
      </p:grpSp>
      <p:sp>
        <p:nvSpPr>
          <p:cNvPr id="737" name="Google Shape;737;g78ea997ca9_0_770"/>
          <p:cNvSpPr/>
          <p:nvPr/>
        </p:nvSpPr>
        <p:spPr>
          <a:xfrm>
            <a:off x="1359346" y="5709961"/>
            <a:ext cx="1890600" cy="4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Hosting options</a:t>
            </a:r>
            <a:endParaRPr sz="2200" b="0" i="0" u="none" strike="noStrike" cap="none">
              <a:solidFill>
                <a:srgbClr val="3F3F3F"/>
              </a:solidFill>
              <a:latin typeface="Open Sans"/>
              <a:ea typeface="Open Sans"/>
              <a:cs typeface="Open Sans"/>
              <a:sym typeface="Open Sans"/>
            </a:endParaRPr>
          </a:p>
        </p:txBody>
      </p:sp>
      <p:sp>
        <p:nvSpPr>
          <p:cNvPr id="738" name="Google Shape;738;g78ea997ca9_0_770"/>
          <p:cNvSpPr/>
          <p:nvPr/>
        </p:nvSpPr>
        <p:spPr>
          <a:xfrm>
            <a:off x="3440958" y="3445941"/>
            <a:ext cx="2740200" cy="848400"/>
          </a:xfrm>
          <a:prstGeom prst="rect">
            <a:avLst/>
          </a:prstGeom>
          <a:noFill/>
          <a:ln>
            <a:noFill/>
          </a:ln>
        </p:spPr>
        <p:txBody>
          <a:bodyPr spcFirstLastPara="1" wrap="square" lIns="91425" tIns="45700" rIns="91425" bIns="45700"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Integrations and software support</a:t>
            </a:r>
            <a:endParaRPr sz="2200" b="0" i="0" u="none" strike="noStrike" cap="none">
              <a:solidFill>
                <a:srgbClr val="3F3F3F"/>
              </a:solidFill>
              <a:latin typeface="Open Sans"/>
              <a:ea typeface="Open Sans"/>
              <a:cs typeface="Open Sans"/>
              <a:sym typeface="Open Sans"/>
            </a:endParaRPr>
          </a:p>
        </p:txBody>
      </p:sp>
      <p:sp>
        <p:nvSpPr>
          <p:cNvPr id="739" name="Google Shape;739;g78ea997ca9_0_770"/>
          <p:cNvSpPr/>
          <p:nvPr/>
        </p:nvSpPr>
        <p:spPr>
          <a:xfrm>
            <a:off x="6517781" y="2648284"/>
            <a:ext cx="2890800"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Usability</a:t>
            </a:r>
            <a:endParaRPr sz="2200" b="0" i="0" u="none" strike="noStrike" cap="none">
              <a:solidFill>
                <a:srgbClr val="3F3F3F"/>
              </a:solidFill>
              <a:latin typeface="Open Sans"/>
              <a:ea typeface="Open Sans"/>
              <a:cs typeface="Open Sans"/>
              <a:sym typeface="Open Sans"/>
            </a:endParaRPr>
          </a:p>
        </p:txBody>
      </p:sp>
      <p:sp>
        <p:nvSpPr>
          <p:cNvPr id="740" name="Google Shape;740;g78ea997ca9_0_770"/>
          <p:cNvSpPr/>
          <p:nvPr/>
        </p:nvSpPr>
        <p:spPr>
          <a:xfrm>
            <a:off x="10599578" y="3349109"/>
            <a:ext cx="3046800"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 support</a:t>
            </a:r>
            <a:endParaRPr sz="2200" b="0" i="0" u="none" strike="noStrike" cap="none">
              <a:solidFill>
                <a:srgbClr val="3F3F3F"/>
              </a:solidFill>
              <a:latin typeface="Open Sans"/>
              <a:ea typeface="Open Sans"/>
              <a:cs typeface="Open Sans"/>
              <a:sym typeface="Open Sans"/>
            </a:endParaRPr>
          </a:p>
        </p:txBody>
      </p:sp>
      <p:sp>
        <p:nvSpPr>
          <p:cNvPr id="741" name="Google Shape;741;g78ea997ca9_0_770"/>
          <p:cNvSpPr/>
          <p:nvPr/>
        </p:nvSpPr>
        <p:spPr>
          <a:xfrm>
            <a:off x="12663747" y="5374622"/>
            <a:ext cx="2367427"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Library of reusable code</a:t>
            </a:r>
            <a:endParaRPr sz="2200" b="0" i="0" u="none" strike="noStrike" cap="none">
              <a:solidFill>
                <a:srgbClr val="3F3F3F"/>
              </a:solidFill>
              <a:latin typeface="Open Sans"/>
              <a:ea typeface="Open Sans"/>
              <a:cs typeface="Open Sans"/>
              <a:sym typeface="Open Sans"/>
            </a:endParaRPr>
          </a:p>
        </p:txBody>
      </p:sp>
      <p:sp>
        <p:nvSpPr>
          <p:cNvPr id="742" name="Google Shape;742;g78ea997ca9_0_770"/>
          <p:cNvSpPr/>
          <p:nvPr/>
        </p:nvSpPr>
        <p:spPr>
          <a:xfrm rot="-6462095">
            <a:off x="4206605" y="5545767"/>
            <a:ext cx="7538001" cy="7823008"/>
          </a:xfrm>
          <a:prstGeom prst="arc">
            <a:avLst>
              <a:gd name="adj1" fmla="val 18294623"/>
              <a:gd name="adj2" fmla="val 5447944"/>
            </a:avLst>
          </a:prstGeom>
          <a:noFill/>
          <a:ln w="3810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pic>
        <p:nvPicPr>
          <p:cNvPr id="743" name="Google Shape;743;g78ea997ca9_0_770"/>
          <p:cNvPicPr preferRelativeResize="0"/>
          <p:nvPr/>
        </p:nvPicPr>
        <p:blipFill rotWithShape="1">
          <a:blip r:embed="rId3">
            <a:alphaModFix/>
          </a:blip>
          <a:srcRect t="6807" b="6798"/>
          <a:stretch/>
        </p:blipFill>
        <p:spPr>
          <a:xfrm>
            <a:off x="5273792" y="882733"/>
            <a:ext cx="5941087"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658cc98c81_3_1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CI/CD Tool Selection</a:t>
            </a:r>
            <a:endParaRPr/>
          </a:p>
        </p:txBody>
      </p:sp>
      <p:pic>
        <p:nvPicPr>
          <p:cNvPr id="749" name="Google Shape;749;g658cc98c81_3_16"/>
          <p:cNvPicPr preferRelativeResize="0"/>
          <p:nvPr/>
        </p:nvPicPr>
        <p:blipFill rotWithShape="1">
          <a:blip r:embed="rId3">
            <a:alphaModFix/>
          </a:blip>
          <a:srcRect/>
          <a:stretch/>
        </p:blipFill>
        <p:spPr>
          <a:xfrm>
            <a:off x="5374367" y="2828525"/>
            <a:ext cx="5681434" cy="4964534"/>
          </a:xfrm>
          <a:prstGeom prst="rect">
            <a:avLst/>
          </a:prstGeom>
          <a:noFill/>
          <a:ln>
            <a:noFill/>
          </a:ln>
        </p:spPr>
      </p:pic>
      <p:sp>
        <p:nvSpPr>
          <p:cNvPr id="750" name="Google Shape;750;g658cc98c81_3_16"/>
          <p:cNvSpPr txBox="1"/>
          <p:nvPr/>
        </p:nvSpPr>
        <p:spPr>
          <a:xfrm>
            <a:off x="1794932" y="1342258"/>
            <a:ext cx="12687900" cy="112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Here is a graph comparing the ratings for various CI/CD tools on StackShare, G2 Crowd, and Slant.co, categorizing them into leader, high-performers, niche, and contenders:</a:t>
            </a:r>
            <a:endParaRPr sz="2200" b="0" i="0" u="none" strike="noStrike" cap="none">
              <a:solidFill>
                <a:srgbClr val="3F3F3F"/>
              </a:solidFill>
              <a:latin typeface="Open Sans"/>
              <a:ea typeface="Open Sans"/>
              <a:cs typeface="Open Sans"/>
              <a:sym typeface="Open Sans"/>
            </a:endParaRPr>
          </a:p>
        </p:txBody>
      </p:sp>
      <p:sp>
        <p:nvSpPr>
          <p:cNvPr id="751" name="Google Shape;751;g658cc98c81_3_16"/>
          <p:cNvSpPr txBox="1"/>
          <p:nvPr/>
        </p:nvSpPr>
        <p:spPr>
          <a:xfrm>
            <a:off x="388625" y="8702100"/>
            <a:ext cx="9069000" cy="3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Source: https://www.altexsoft.com/media/2019/02/word-image-55.png</a:t>
            </a:r>
            <a:endParaRPr sz="1800" b="0" i="0" u="none" strike="noStrike" cap="none">
              <a:solidFill>
                <a:srgbClr val="000000"/>
              </a:solidFill>
              <a:latin typeface="Open Sans"/>
              <a:ea typeface="Open Sans"/>
              <a:cs typeface="Open Sans"/>
              <a:sym typeface="Open Sans"/>
            </a:endParaRPr>
          </a:p>
        </p:txBody>
      </p:sp>
      <p:pic>
        <p:nvPicPr>
          <p:cNvPr id="752" name="Google Shape;752;g658cc98c81_3_16"/>
          <p:cNvPicPr preferRelativeResize="0"/>
          <p:nvPr/>
        </p:nvPicPr>
        <p:blipFill rotWithShape="1">
          <a:blip r:embed="rId4">
            <a:alphaModFix/>
          </a:blip>
          <a:srcRect t="6807" b="6798"/>
          <a:stretch/>
        </p:blipFill>
        <p:spPr>
          <a:xfrm>
            <a:off x="5273792" y="882733"/>
            <a:ext cx="5941087"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g79040f8dfe_1_3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Jenkins</a:t>
            </a:r>
            <a:endParaRPr/>
          </a:p>
        </p:txBody>
      </p:sp>
      <p:sp>
        <p:nvSpPr>
          <p:cNvPr id="758" name="Google Shape;758;g79040f8dfe_1_36"/>
          <p:cNvSpPr/>
          <p:nvPr/>
        </p:nvSpPr>
        <p:spPr>
          <a:xfrm>
            <a:off x="122053" y="28423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 name="Google Shape;759;g79040f8dfe_1_36"/>
          <p:cNvSpPr/>
          <p:nvPr/>
        </p:nvSpPr>
        <p:spPr>
          <a:xfrm>
            <a:off x="3253427" y="297036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760" name="Google Shape;760;g79040f8dfe_1_36"/>
          <p:cNvSpPr/>
          <p:nvPr/>
        </p:nvSpPr>
        <p:spPr>
          <a:xfrm>
            <a:off x="3253427" y="667286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761" name="Google Shape;761;g79040f8dfe_1_36"/>
          <p:cNvSpPr/>
          <p:nvPr/>
        </p:nvSpPr>
        <p:spPr>
          <a:xfrm>
            <a:off x="4163357" y="405212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762" name="Google Shape;762;g79040f8dfe_1_36"/>
          <p:cNvSpPr/>
          <p:nvPr/>
        </p:nvSpPr>
        <p:spPr>
          <a:xfrm>
            <a:off x="4145534" y="557031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763" name="Google Shape;763;g79040f8dfe_1_36"/>
          <p:cNvSpPr txBox="1"/>
          <p:nvPr/>
        </p:nvSpPr>
        <p:spPr>
          <a:xfrm>
            <a:off x="4011108" y="2657385"/>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Jenkins is an open-source project written in Java.</a:t>
            </a:r>
            <a:endParaRPr sz="2200" b="0" i="0" u="none" strike="noStrike" cap="none">
              <a:solidFill>
                <a:srgbClr val="262626"/>
              </a:solidFill>
              <a:latin typeface="Open Sans"/>
              <a:ea typeface="Open Sans"/>
              <a:cs typeface="Open Sans"/>
              <a:sym typeface="Open Sans"/>
            </a:endParaRPr>
          </a:p>
        </p:txBody>
      </p:sp>
      <p:sp>
        <p:nvSpPr>
          <p:cNvPr id="764" name="Google Shape;764;g79040f8dfe_1_36"/>
          <p:cNvSpPr txBox="1"/>
          <p:nvPr/>
        </p:nvSpPr>
        <p:spPr>
          <a:xfrm>
            <a:off x="4798001" y="392564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 supports Windows, macOS and other Unix-like operating systems. </a:t>
            </a:r>
            <a:endParaRPr sz="2200" b="0" i="0" u="none" strike="noStrike" cap="none">
              <a:solidFill>
                <a:srgbClr val="313131"/>
              </a:solidFill>
              <a:latin typeface="Open Sans"/>
              <a:ea typeface="Open Sans"/>
              <a:cs typeface="Open Sans"/>
              <a:sym typeface="Open Sans"/>
            </a:endParaRPr>
          </a:p>
        </p:txBody>
      </p:sp>
      <p:sp>
        <p:nvSpPr>
          <p:cNvPr id="765" name="Google Shape;765;g79040f8dfe_1_36"/>
          <p:cNvSpPr txBox="1"/>
          <p:nvPr/>
        </p:nvSpPr>
        <p:spPr>
          <a:xfrm>
            <a:off x="4798001" y="539130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It’s free, community-supported, and is a popular first-choice tool for Continuous Integration.</a:t>
            </a:r>
            <a:endParaRPr sz="2200" b="0" i="0" u="none" strike="noStrike" cap="none">
              <a:solidFill>
                <a:srgbClr val="313131"/>
              </a:solidFill>
              <a:latin typeface="Open Sans"/>
              <a:ea typeface="Open Sans"/>
              <a:cs typeface="Open Sans"/>
              <a:sym typeface="Open Sans"/>
            </a:endParaRPr>
          </a:p>
        </p:txBody>
      </p:sp>
      <p:sp>
        <p:nvSpPr>
          <p:cNvPr id="766" name="Google Shape;766;g79040f8dfe_1_36"/>
          <p:cNvSpPr txBox="1"/>
          <p:nvPr/>
        </p:nvSpPr>
        <p:spPr>
          <a:xfrm>
            <a:off x="4011108" y="6665974"/>
            <a:ext cx="10845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2200" b="0" i="0" u="none" strike="noStrike" cap="none">
                <a:solidFill>
                  <a:srgbClr val="262626"/>
                </a:solidFill>
                <a:latin typeface="Open Sans"/>
                <a:ea typeface="Open Sans"/>
                <a:cs typeface="Open Sans"/>
                <a:sym typeface="Open Sans"/>
              </a:rPr>
              <a:t>Jenkins is primarily deployed on-premises, but it can also run on cloud servers. </a:t>
            </a:r>
            <a:endParaRPr sz="2200" b="0" i="0" u="none" strike="noStrike" cap="none">
              <a:solidFill>
                <a:srgbClr val="262626"/>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262626"/>
              </a:solidFill>
              <a:latin typeface="Open Sans"/>
              <a:ea typeface="Open Sans"/>
              <a:cs typeface="Open Sans"/>
              <a:sym typeface="Open Sans"/>
            </a:endParaRPr>
          </a:p>
        </p:txBody>
      </p:sp>
      <p:pic>
        <p:nvPicPr>
          <p:cNvPr id="767" name="Google Shape;767;g79040f8dfe_1_36"/>
          <p:cNvPicPr preferRelativeResize="0"/>
          <p:nvPr/>
        </p:nvPicPr>
        <p:blipFill rotWithShape="1">
          <a:blip r:embed="rId3">
            <a:alphaModFix/>
          </a:blip>
          <a:srcRect/>
          <a:stretch/>
        </p:blipFill>
        <p:spPr>
          <a:xfrm>
            <a:off x="1340312" y="3994462"/>
            <a:ext cx="2805234" cy="2103925"/>
          </a:xfrm>
          <a:prstGeom prst="rect">
            <a:avLst/>
          </a:prstGeom>
          <a:noFill/>
          <a:ln>
            <a:noFill/>
          </a:ln>
        </p:spPr>
      </p:pic>
      <p:pic>
        <p:nvPicPr>
          <p:cNvPr id="768" name="Google Shape;768;g79040f8dfe_1_36"/>
          <p:cNvPicPr preferRelativeResize="0"/>
          <p:nvPr/>
        </p:nvPicPr>
        <p:blipFill rotWithShape="1">
          <a:blip r:embed="rId4">
            <a:alphaModFix/>
          </a:blip>
          <a:srcRect t="6807" b="6798"/>
          <a:stretch/>
        </p:blipFill>
        <p:spPr>
          <a:xfrm>
            <a:off x="4892072" y="882733"/>
            <a:ext cx="6535196"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78ea997ca9_0_80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Benefits of Jenkins</a:t>
            </a:r>
            <a:endParaRPr/>
          </a:p>
        </p:txBody>
      </p:sp>
      <p:grpSp>
        <p:nvGrpSpPr>
          <p:cNvPr id="774" name="Google Shape;774;g78ea997ca9_0_805"/>
          <p:cNvGrpSpPr/>
          <p:nvPr/>
        </p:nvGrpSpPr>
        <p:grpSpPr>
          <a:xfrm>
            <a:off x="6462654" y="3996370"/>
            <a:ext cx="3339938" cy="3925222"/>
            <a:chOff x="3635197" y="2543200"/>
            <a:chExt cx="1878691" cy="2207910"/>
          </a:xfrm>
        </p:grpSpPr>
        <p:sp>
          <p:nvSpPr>
            <p:cNvPr id="775" name="Google Shape;775;g78ea997ca9_0_805"/>
            <p:cNvSpPr/>
            <p:nvPr/>
          </p:nvSpPr>
          <p:spPr>
            <a:xfrm>
              <a:off x="4224989" y="4171485"/>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76" name="Google Shape;776;g78ea997ca9_0_805"/>
            <p:cNvSpPr/>
            <p:nvPr/>
          </p:nvSpPr>
          <p:spPr>
            <a:xfrm>
              <a:off x="4224989" y="4321476"/>
              <a:ext cx="699106" cy="101688"/>
            </a:xfrm>
            <a:custGeom>
              <a:avLst/>
              <a:gdLst/>
              <a:ahLst/>
              <a:cxnLst/>
              <a:rect l="l" t="t" r="r" b="b"/>
              <a:pathLst>
                <a:path w="543" h="79" extrusionOk="0">
                  <a:moveTo>
                    <a:pt x="508" y="0"/>
                  </a:moveTo>
                  <a:cubicBezTo>
                    <a:pt x="35" y="0"/>
                    <a:pt x="35" y="0"/>
                    <a:pt x="35" y="0"/>
                  </a:cubicBezTo>
                  <a:cubicBezTo>
                    <a:pt x="16" y="0"/>
                    <a:pt x="0" y="13"/>
                    <a:pt x="0" y="30"/>
                  </a:cubicBezTo>
                  <a:cubicBezTo>
                    <a:pt x="0" y="49"/>
                    <a:pt x="0" y="49"/>
                    <a:pt x="0" y="49"/>
                  </a:cubicBezTo>
                  <a:cubicBezTo>
                    <a:pt x="0" y="65"/>
                    <a:pt x="16" y="79"/>
                    <a:pt x="35" y="79"/>
                  </a:cubicBezTo>
                  <a:cubicBezTo>
                    <a:pt x="508" y="79"/>
                    <a:pt x="508" y="79"/>
                    <a:pt x="508" y="79"/>
                  </a:cubicBezTo>
                  <a:cubicBezTo>
                    <a:pt x="528" y="79"/>
                    <a:pt x="543" y="65"/>
                    <a:pt x="543" y="49"/>
                  </a:cubicBezTo>
                  <a:cubicBezTo>
                    <a:pt x="543" y="30"/>
                    <a:pt x="543" y="30"/>
                    <a:pt x="543" y="30"/>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77" name="Google Shape;777;g78ea997ca9_0_805"/>
            <p:cNvSpPr/>
            <p:nvPr/>
          </p:nvSpPr>
          <p:spPr>
            <a:xfrm>
              <a:off x="4224989" y="4474009"/>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78" name="Google Shape;778;g78ea997ca9_0_805"/>
            <p:cNvSpPr/>
            <p:nvPr/>
          </p:nvSpPr>
          <p:spPr>
            <a:xfrm>
              <a:off x="4345743" y="4625270"/>
              <a:ext cx="457597" cy="125840"/>
            </a:xfrm>
            <a:custGeom>
              <a:avLst/>
              <a:gdLst/>
              <a:ahLst/>
              <a:cxnLst/>
              <a:rect l="l" t="t" r="r" b="b"/>
              <a:pathLst>
                <a:path w="355" h="98" extrusionOk="0">
                  <a:moveTo>
                    <a:pt x="0" y="0"/>
                  </a:moveTo>
                  <a:cubicBezTo>
                    <a:pt x="355" y="0"/>
                    <a:pt x="355" y="0"/>
                    <a:pt x="355" y="0"/>
                  </a:cubicBezTo>
                  <a:cubicBezTo>
                    <a:pt x="355" y="59"/>
                    <a:pt x="260" y="98"/>
                    <a:pt x="178" y="98"/>
                  </a:cubicBezTo>
                  <a:cubicBezTo>
                    <a:pt x="95" y="98"/>
                    <a:pt x="0" y="59"/>
                    <a:pt x="0"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79" name="Google Shape;779;g78ea997ca9_0_805"/>
            <p:cNvSpPr/>
            <p:nvPr/>
          </p:nvSpPr>
          <p:spPr>
            <a:xfrm>
              <a:off x="4587253" y="2543200"/>
              <a:ext cx="926635" cy="1613033"/>
            </a:xfrm>
            <a:custGeom>
              <a:avLst/>
              <a:gdLst/>
              <a:ahLst/>
              <a:cxnLst/>
              <a:rect l="l" t="t" r="r" b="b"/>
              <a:pathLst>
                <a:path w="719" h="1251" extrusionOk="0">
                  <a:moveTo>
                    <a:pt x="639" y="577"/>
                  </a:moveTo>
                  <a:cubicBezTo>
                    <a:pt x="639" y="577"/>
                    <a:pt x="687" y="473"/>
                    <a:pt x="588" y="396"/>
                  </a:cubicBezTo>
                  <a:cubicBezTo>
                    <a:pt x="588" y="396"/>
                    <a:pt x="594" y="258"/>
                    <a:pt x="460" y="216"/>
                  </a:cubicBezTo>
                  <a:cubicBezTo>
                    <a:pt x="460" y="216"/>
                    <a:pt x="441" y="119"/>
                    <a:pt x="269" y="109"/>
                  </a:cubicBezTo>
                  <a:cubicBezTo>
                    <a:pt x="269" y="109"/>
                    <a:pt x="242" y="18"/>
                    <a:pt x="133" y="22"/>
                  </a:cubicBezTo>
                  <a:cubicBezTo>
                    <a:pt x="25" y="26"/>
                    <a:pt x="11" y="107"/>
                    <a:pt x="0" y="131"/>
                  </a:cubicBezTo>
                  <a:cubicBezTo>
                    <a:pt x="0" y="1048"/>
                    <a:pt x="0" y="1048"/>
                    <a:pt x="0" y="1048"/>
                  </a:cubicBezTo>
                  <a:cubicBezTo>
                    <a:pt x="0" y="1048"/>
                    <a:pt x="19" y="1208"/>
                    <a:pt x="155" y="1212"/>
                  </a:cubicBezTo>
                  <a:cubicBezTo>
                    <a:pt x="155" y="1212"/>
                    <a:pt x="307" y="1251"/>
                    <a:pt x="381" y="1136"/>
                  </a:cubicBezTo>
                  <a:cubicBezTo>
                    <a:pt x="381" y="1136"/>
                    <a:pt x="528" y="1131"/>
                    <a:pt x="570" y="968"/>
                  </a:cubicBezTo>
                  <a:cubicBezTo>
                    <a:pt x="570" y="968"/>
                    <a:pt x="654" y="923"/>
                    <a:pt x="639" y="775"/>
                  </a:cubicBezTo>
                  <a:cubicBezTo>
                    <a:pt x="639" y="775"/>
                    <a:pt x="719" y="670"/>
                    <a:pt x="639" y="577"/>
                  </a:cubicBezTo>
                  <a:close/>
                  <a:moveTo>
                    <a:pt x="33" y="129"/>
                  </a:moveTo>
                  <a:cubicBezTo>
                    <a:pt x="33" y="129"/>
                    <a:pt x="97" y="0"/>
                    <a:pt x="220" y="81"/>
                  </a:cubicBezTo>
                  <a:cubicBezTo>
                    <a:pt x="220" y="81"/>
                    <a:pt x="301" y="170"/>
                    <a:pt x="220" y="248"/>
                  </a:cubicBezTo>
                  <a:cubicBezTo>
                    <a:pt x="220" y="248"/>
                    <a:pt x="205" y="268"/>
                    <a:pt x="144" y="279"/>
                  </a:cubicBezTo>
                  <a:cubicBezTo>
                    <a:pt x="144" y="279"/>
                    <a:pt x="148" y="227"/>
                    <a:pt x="121" y="239"/>
                  </a:cubicBezTo>
                  <a:cubicBezTo>
                    <a:pt x="121" y="239"/>
                    <a:pt x="111" y="243"/>
                    <a:pt x="117" y="256"/>
                  </a:cubicBezTo>
                  <a:cubicBezTo>
                    <a:pt x="117" y="256"/>
                    <a:pt x="136" y="285"/>
                    <a:pt x="113" y="328"/>
                  </a:cubicBezTo>
                  <a:cubicBezTo>
                    <a:pt x="113" y="328"/>
                    <a:pt x="107" y="357"/>
                    <a:pt x="130" y="341"/>
                  </a:cubicBezTo>
                  <a:cubicBezTo>
                    <a:pt x="130" y="341"/>
                    <a:pt x="147" y="316"/>
                    <a:pt x="144" y="310"/>
                  </a:cubicBezTo>
                  <a:cubicBezTo>
                    <a:pt x="144" y="310"/>
                    <a:pt x="200" y="307"/>
                    <a:pt x="243" y="270"/>
                  </a:cubicBezTo>
                  <a:cubicBezTo>
                    <a:pt x="243" y="270"/>
                    <a:pt x="293" y="237"/>
                    <a:pt x="287" y="144"/>
                  </a:cubicBezTo>
                  <a:cubicBezTo>
                    <a:pt x="287" y="144"/>
                    <a:pt x="390" y="131"/>
                    <a:pt x="440" y="241"/>
                  </a:cubicBezTo>
                  <a:cubicBezTo>
                    <a:pt x="440" y="241"/>
                    <a:pt x="554" y="262"/>
                    <a:pt x="550" y="392"/>
                  </a:cubicBezTo>
                  <a:cubicBezTo>
                    <a:pt x="550" y="392"/>
                    <a:pt x="544" y="535"/>
                    <a:pt x="420" y="562"/>
                  </a:cubicBezTo>
                  <a:cubicBezTo>
                    <a:pt x="420" y="562"/>
                    <a:pt x="374" y="568"/>
                    <a:pt x="345" y="562"/>
                  </a:cubicBezTo>
                  <a:cubicBezTo>
                    <a:pt x="345" y="562"/>
                    <a:pt x="357" y="502"/>
                    <a:pt x="355" y="481"/>
                  </a:cubicBezTo>
                  <a:cubicBezTo>
                    <a:pt x="355" y="481"/>
                    <a:pt x="386" y="454"/>
                    <a:pt x="386" y="446"/>
                  </a:cubicBezTo>
                  <a:cubicBezTo>
                    <a:pt x="386" y="446"/>
                    <a:pt x="384" y="428"/>
                    <a:pt x="362" y="440"/>
                  </a:cubicBezTo>
                  <a:cubicBezTo>
                    <a:pt x="362" y="440"/>
                    <a:pt x="358" y="471"/>
                    <a:pt x="291" y="454"/>
                  </a:cubicBezTo>
                  <a:cubicBezTo>
                    <a:pt x="291" y="454"/>
                    <a:pt x="261" y="454"/>
                    <a:pt x="291" y="473"/>
                  </a:cubicBezTo>
                  <a:cubicBezTo>
                    <a:pt x="291" y="473"/>
                    <a:pt x="308" y="479"/>
                    <a:pt x="318" y="479"/>
                  </a:cubicBezTo>
                  <a:cubicBezTo>
                    <a:pt x="318" y="479"/>
                    <a:pt x="347" y="608"/>
                    <a:pt x="219" y="612"/>
                  </a:cubicBezTo>
                  <a:cubicBezTo>
                    <a:pt x="219" y="612"/>
                    <a:pt x="78" y="562"/>
                    <a:pt x="33" y="374"/>
                  </a:cubicBezTo>
                  <a:lnTo>
                    <a:pt x="33" y="129"/>
                  </a:lnTo>
                  <a:close/>
                  <a:moveTo>
                    <a:pt x="550" y="951"/>
                  </a:moveTo>
                  <a:cubicBezTo>
                    <a:pt x="498" y="1096"/>
                    <a:pt x="407" y="1098"/>
                    <a:pt x="407" y="1098"/>
                  </a:cubicBezTo>
                  <a:cubicBezTo>
                    <a:pt x="465" y="955"/>
                    <a:pt x="366" y="864"/>
                    <a:pt x="366" y="864"/>
                  </a:cubicBezTo>
                  <a:cubicBezTo>
                    <a:pt x="335" y="844"/>
                    <a:pt x="333" y="885"/>
                    <a:pt x="333" y="885"/>
                  </a:cubicBezTo>
                  <a:cubicBezTo>
                    <a:pt x="413" y="943"/>
                    <a:pt x="388" y="1048"/>
                    <a:pt x="388" y="1048"/>
                  </a:cubicBezTo>
                  <a:cubicBezTo>
                    <a:pt x="362" y="1189"/>
                    <a:pt x="200" y="1191"/>
                    <a:pt x="200" y="1191"/>
                  </a:cubicBezTo>
                  <a:cubicBezTo>
                    <a:pt x="65" y="1192"/>
                    <a:pt x="33" y="1048"/>
                    <a:pt x="33" y="1048"/>
                  </a:cubicBezTo>
                  <a:cubicBezTo>
                    <a:pt x="33" y="488"/>
                    <a:pt x="33" y="488"/>
                    <a:pt x="33" y="488"/>
                  </a:cubicBezTo>
                  <a:cubicBezTo>
                    <a:pt x="140" y="676"/>
                    <a:pt x="328" y="680"/>
                    <a:pt x="328" y="680"/>
                  </a:cubicBezTo>
                  <a:cubicBezTo>
                    <a:pt x="370" y="668"/>
                    <a:pt x="337" y="641"/>
                    <a:pt x="337" y="641"/>
                  </a:cubicBezTo>
                  <a:cubicBezTo>
                    <a:pt x="275" y="635"/>
                    <a:pt x="275" y="635"/>
                    <a:pt x="275" y="635"/>
                  </a:cubicBezTo>
                  <a:cubicBezTo>
                    <a:pt x="301" y="626"/>
                    <a:pt x="328" y="595"/>
                    <a:pt x="328" y="595"/>
                  </a:cubicBezTo>
                  <a:cubicBezTo>
                    <a:pt x="533" y="630"/>
                    <a:pt x="581" y="436"/>
                    <a:pt x="581" y="436"/>
                  </a:cubicBezTo>
                  <a:cubicBezTo>
                    <a:pt x="649" y="490"/>
                    <a:pt x="604" y="587"/>
                    <a:pt x="604" y="587"/>
                  </a:cubicBezTo>
                  <a:cubicBezTo>
                    <a:pt x="703" y="736"/>
                    <a:pt x="575" y="788"/>
                    <a:pt x="575" y="788"/>
                  </a:cubicBezTo>
                  <a:cubicBezTo>
                    <a:pt x="484" y="840"/>
                    <a:pt x="402" y="780"/>
                    <a:pt x="402" y="780"/>
                  </a:cubicBezTo>
                  <a:cubicBezTo>
                    <a:pt x="386" y="766"/>
                    <a:pt x="386" y="766"/>
                    <a:pt x="386" y="766"/>
                  </a:cubicBezTo>
                  <a:cubicBezTo>
                    <a:pt x="314" y="854"/>
                    <a:pt x="221" y="802"/>
                    <a:pt x="221" y="802"/>
                  </a:cubicBezTo>
                  <a:cubicBezTo>
                    <a:pt x="219" y="766"/>
                    <a:pt x="219" y="766"/>
                    <a:pt x="219" y="766"/>
                  </a:cubicBezTo>
                  <a:cubicBezTo>
                    <a:pt x="221" y="740"/>
                    <a:pt x="198" y="757"/>
                    <a:pt x="198" y="757"/>
                  </a:cubicBezTo>
                  <a:cubicBezTo>
                    <a:pt x="200" y="804"/>
                    <a:pt x="200" y="804"/>
                    <a:pt x="200" y="804"/>
                  </a:cubicBezTo>
                  <a:cubicBezTo>
                    <a:pt x="173" y="829"/>
                    <a:pt x="159" y="839"/>
                    <a:pt x="159" y="839"/>
                  </a:cubicBezTo>
                  <a:cubicBezTo>
                    <a:pt x="179" y="856"/>
                    <a:pt x="202" y="827"/>
                    <a:pt x="202" y="827"/>
                  </a:cubicBezTo>
                  <a:cubicBezTo>
                    <a:pt x="314" y="889"/>
                    <a:pt x="395" y="806"/>
                    <a:pt x="395" y="806"/>
                  </a:cubicBezTo>
                  <a:cubicBezTo>
                    <a:pt x="409" y="825"/>
                    <a:pt x="471" y="839"/>
                    <a:pt x="471" y="839"/>
                  </a:cubicBezTo>
                  <a:cubicBezTo>
                    <a:pt x="537" y="852"/>
                    <a:pt x="616" y="806"/>
                    <a:pt x="616" y="806"/>
                  </a:cubicBezTo>
                  <a:cubicBezTo>
                    <a:pt x="624" y="893"/>
                    <a:pt x="550" y="951"/>
                    <a:pt x="550" y="951"/>
                  </a:cubicBez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0" name="Google Shape;780;g78ea997ca9_0_805"/>
            <p:cNvSpPr/>
            <p:nvPr/>
          </p:nvSpPr>
          <p:spPr>
            <a:xfrm>
              <a:off x="3635197" y="2543200"/>
              <a:ext cx="926635" cy="1613033"/>
            </a:xfrm>
            <a:custGeom>
              <a:avLst/>
              <a:gdLst/>
              <a:ahLst/>
              <a:cxnLst/>
              <a:rect l="l" t="t" r="r" b="b"/>
              <a:pathLst>
                <a:path w="719" h="1251" extrusionOk="0">
                  <a:moveTo>
                    <a:pt x="586" y="22"/>
                  </a:moveTo>
                  <a:cubicBezTo>
                    <a:pt x="477" y="18"/>
                    <a:pt x="450" y="109"/>
                    <a:pt x="450" y="109"/>
                  </a:cubicBezTo>
                  <a:cubicBezTo>
                    <a:pt x="278" y="119"/>
                    <a:pt x="259" y="216"/>
                    <a:pt x="259" y="216"/>
                  </a:cubicBezTo>
                  <a:cubicBezTo>
                    <a:pt x="125" y="258"/>
                    <a:pt x="131" y="396"/>
                    <a:pt x="131" y="396"/>
                  </a:cubicBezTo>
                  <a:cubicBezTo>
                    <a:pt x="32" y="473"/>
                    <a:pt x="80" y="577"/>
                    <a:pt x="80" y="577"/>
                  </a:cubicBezTo>
                  <a:cubicBezTo>
                    <a:pt x="0" y="670"/>
                    <a:pt x="80" y="775"/>
                    <a:pt x="80" y="775"/>
                  </a:cubicBezTo>
                  <a:cubicBezTo>
                    <a:pt x="65" y="923"/>
                    <a:pt x="149" y="968"/>
                    <a:pt x="149" y="968"/>
                  </a:cubicBezTo>
                  <a:cubicBezTo>
                    <a:pt x="191" y="1131"/>
                    <a:pt x="338" y="1136"/>
                    <a:pt x="338" y="1136"/>
                  </a:cubicBezTo>
                  <a:cubicBezTo>
                    <a:pt x="412" y="1251"/>
                    <a:pt x="564" y="1212"/>
                    <a:pt x="564" y="1212"/>
                  </a:cubicBezTo>
                  <a:cubicBezTo>
                    <a:pt x="700" y="1208"/>
                    <a:pt x="719" y="1048"/>
                    <a:pt x="719" y="1048"/>
                  </a:cubicBezTo>
                  <a:cubicBezTo>
                    <a:pt x="719" y="131"/>
                    <a:pt x="719" y="131"/>
                    <a:pt x="719" y="131"/>
                  </a:cubicBezTo>
                  <a:cubicBezTo>
                    <a:pt x="708" y="107"/>
                    <a:pt x="694" y="26"/>
                    <a:pt x="586" y="22"/>
                  </a:cubicBezTo>
                  <a:close/>
                  <a:moveTo>
                    <a:pt x="686" y="1048"/>
                  </a:moveTo>
                  <a:cubicBezTo>
                    <a:pt x="686" y="1048"/>
                    <a:pt x="654" y="1192"/>
                    <a:pt x="519" y="1191"/>
                  </a:cubicBezTo>
                  <a:cubicBezTo>
                    <a:pt x="519" y="1191"/>
                    <a:pt x="357" y="1189"/>
                    <a:pt x="331" y="1048"/>
                  </a:cubicBezTo>
                  <a:cubicBezTo>
                    <a:pt x="331" y="1048"/>
                    <a:pt x="306" y="943"/>
                    <a:pt x="386" y="885"/>
                  </a:cubicBezTo>
                  <a:cubicBezTo>
                    <a:pt x="386" y="885"/>
                    <a:pt x="384" y="844"/>
                    <a:pt x="353" y="864"/>
                  </a:cubicBezTo>
                  <a:cubicBezTo>
                    <a:pt x="353" y="864"/>
                    <a:pt x="254" y="955"/>
                    <a:pt x="312" y="1098"/>
                  </a:cubicBezTo>
                  <a:cubicBezTo>
                    <a:pt x="312" y="1098"/>
                    <a:pt x="221" y="1096"/>
                    <a:pt x="169" y="951"/>
                  </a:cubicBezTo>
                  <a:cubicBezTo>
                    <a:pt x="169" y="951"/>
                    <a:pt x="95" y="893"/>
                    <a:pt x="103" y="806"/>
                  </a:cubicBezTo>
                  <a:cubicBezTo>
                    <a:pt x="103" y="806"/>
                    <a:pt x="182" y="852"/>
                    <a:pt x="248" y="839"/>
                  </a:cubicBezTo>
                  <a:cubicBezTo>
                    <a:pt x="248" y="839"/>
                    <a:pt x="310" y="825"/>
                    <a:pt x="324" y="806"/>
                  </a:cubicBezTo>
                  <a:cubicBezTo>
                    <a:pt x="324" y="806"/>
                    <a:pt x="405" y="889"/>
                    <a:pt x="517" y="827"/>
                  </a:cubicBezTo>
                  <a:cubicBezTo>
                    <a:pt x="517" y="827"/>
                    <a:pt x="540" y="856"/>
                    <a:pt x="560" y="839"/>
                  </a:cubicBezTo>
                  <a:cubicBezTo>
                    <a:pt x="560" y="839"/>
                    <a:pt x="546" y="829"/>
                    <a:pt x="519" y="804"/>
                  </a:cubicBezTo>
                  <a:cubicBezTo>
                    <a:pt x="521" y="757"/>
                    <a:pt x="521" y="757"/>
                    <a:pt x="521" y="757"/>
                  </a:cubicBezTo>
                  <a:cubicBezTo>
                    <a:pt x="521" y="757"/>
                    <a:pt x="498" y="740"/>
                    <a:pt x="500" y="766"/>
                  </a:cubicBezTo>
                  <a:cubicBezTo>
                    <a:pt x="498" y="802"/>
                    <a:pt x="498" y="802"/>
                    <a:pt x="498" y="802"/>
                  </a:cubicBezTo>
                  <a:cubicBezTo>
                    <a:pt x="498" y="802"/>
                    <a:pt x="405" y="854"/>
                    <a:pt x="333" y="766"/>
                  </a:cubicBezTo>
                  <a:cubicBezTo>
                    <a:pt x="317" y="780"/>
                    <a:pt x="317" y="780"/>
                    <a:pt x="317" y="780"/>
                  </a:cubicBezTo>
                  <a:cubicBezTo>
                    <a:pt x="317" y="780"/>
                    <a:pt x="235" y="840"/>
                    <a:pt x="144" y="788"/>
                  </a:cubicBezTo>
                  <a:cubicBezTo>
                    <a:pt x="144" y="788"/>
                    <a:pt x="16" y="736"/>
                    <a:pt x="115" y="587"/>
                  </a:cubicBezTo>
                  <a:cubicBezTo>
                    <a:pt x="115" y="587"/>
                    <a:pt x="70" y="490"/>
                    <a:pt x="138" y="436"/>
                  </a:cubicBezTo>
                  <a:cubicBezTo>
                    <a:pt x="138" y="436"/>
                    <a:pt x="186" y="630"/>
                    <a:pt x="391" y="595"/>
                  </a:cubicBezTo>
                  <a:cubicBezTo>
                    <a:pt x="391" y="595"/>
                    <a:pt x="418" y="626"/>
                    <a:pt x="444" y="635"/>
                  </a:cubicBezTo>
                  <a:cubicBezTo>
                    <a:pt x="382" y="641"/>
                    <a:pt x="382" y="641"/>
                    <a:pt x="382" y="641"/>
                  </a:cubicBezTo>
                  <a:cubicBezTo>
                    <a:pt x="382" y="641"/>
                    <a:pt x="349" y="668"/>
                    <a:pt x="391" y="680"/>
                  </a:cubicBezTo>
                  <a:cubicBezTo>
                    <a:pt x="391" y="680"/>
                    <a:pt x="579" y="676"/>
                    <a:pt x="686" y="488"/>
                  </a:cubicBezTo>
                  <a:lnTo>
                    <a:pt x="686" y="1048"/>
                  </a:lnTo>
                  <a:close/>
                  <a:moveTo>
                    <a:pt x="686" y="374"/>
                  </a:moveTo>
                  <a:cubicBezTo>
                    <a:pt x="641" y="562"/>
                    <a:pt x="500" y="612"/>
                    <a:pt x="500" y="612"/>
                  </a:cubicBezTo>
                  <a:cubicBezTo>
                    <a:pt x="372" y="608"/>
                    <a:pt x="401" y="479"/>
                    <a:pt x="401" y="479"/>
                  </a:cubicBezTo>
                  <a:cubicBezTo>
                    <a:pt x="411" y="479"/>
                    <a:pt x="428" y="473"/>
                    <a:pt x="428" y="473"/>
                  </a:cubicBezTo>
                  <a:cubicBezTo>
                    <a:pt x="458" y="454"/>
                    <a:pt x="428" y="454"/>
                    <a:pt x="428" y="454"/>
                  </a:cubicBezTo>
                  <a:cubicBezTo>
                    <a:pt x="361" y="471"/>
                    <a:pt x="357" y="440"/>
                    <a:pt x="357" y="440"/>
                  </a:cubicBezTo>
                  <a:cubicBezTo>
                    <a:pt x="335" y="428"/>
                    <a:pt x="333" y="446"/>
                    <a:pt x="333" y="446"/>
                  </a:cubicBezTo>
                  <a:cubicBezTo>
                    <a:pt x="333" y="454"/>
                    <a:pt x="364" y="481"/>
                    <a:pt x="364" y="481"/>
                  </a:cubicBezTo>
                  <a:cubicBezTo>
                    <a:pt x="362" y="502"/>
                    <a:pt x="374" y="562"/>
                    <a:pt x="374" y="562"/>
                  </a:cubicBezTo>
                  <a:cubicBezTo>
                    <a:pt x="345" y="568"/>
                    <a:pt x="299" y="562"/>
                    <a:pt x="299" y="562"/>
                  </a:cubicBezTo>
                  <a:cubicBezTo>
                    <a:pt x="175" y="535"/>
                    <a:pt x="169" y="392"/>
                    <a:pt x="169" y="392"/>
                  </a:cubicBezTo>
                  <a:cubicBezTo>
                    <a:pt x="165" y="262"/>
                    <a:pt x="279" y="241"/>
                    <a:pt x="279" y="241"/>
                  </a:cubicBezTo>
                  <a:cubicBezTo>
                    <a:pt x="329" y="131"/>
                    <a:pt x="432" y="144"/>
                    <a:pt x="432" y="144"/>
                  </a:cubicBezTo>
                  <a:cubicBezTo>
                    <a:pt x="426" y="237"/>
                    <a:pt x="477" y="270"/>
                    <a:pt x="477" y="270"/>
                  </a:cubicBezTo>
                  <a:cubicBezTo>
                    <a:pt x="519" y="307"/>
                    <a:pt x="575" y="310"/>
                    <a:pt x="575" y="310"/>
                  </a:cubicBezTo>
                  <a:cubicBezTo>
                    <a:pt x="572" y="316"/>
                    <a:pt x="589" y="341"/>
                    <a:pt x="589" y="341"/>
                  </a:cubicBezTo>
                  <a:cubicBezTo>
                    <a:pt x="612" y="357"/>
                    <a:pt x="606" y="328"/>
                    <a:pt x="606" y="328"/>
                  </a:cubicBezTo>
                  <a:cubicBezTo>
                    <a:pt x="583" y="285"/>
                    <a:pt x="602" y="256"/>
                    <a:pt x="602" y="256"/>
                  </a:cubicBezTo>
                  <a:cubicBezTo>
                    <a:pt x="608" y="243"/>
                    <a:pt x="598" y="239"/>
                    <a:pt x="598" y="239"/>
                  </a:cubicBezTo>
                  <a:cubicBezTo>
                    <a:pt x="571" y="227"/>
                    <a:pt x="575" y="279"/>
                    <a:pt x="575" y="279"/>
                  </a:cubicBezTo>
                  <a:cubicBezTo>
                    <a:pt x="514" y="268"/>
                    <a:pt x="499" y="248"/>
                    <a:pt x="499" y="248"/>
                  </a:cubicBezTo>
                  <a:cubicBezTo>
                    <a:pt x="418" y="170"/>
                    <a:pt x="499" y="81"/>
                    <a:pt x="499" y="81"/>
                  </a:cubicBezTo>
                  <a:cubicBezTo>
                    <a:pt x="622" y="0"/>
                    <a:pt x="686" y="129"/>
                    <a:pt x="686" y="129"/>
                  </a:cubicBezTo>
                  <a:lnTo>
                    <a:pt x="686" y="374"/>
                  </a:ln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grpSp>
      <p:sp>
        <p:nvSpPr>
          <p:cNvPr id="781" name="Google Shape;781;g78ea997ca9_0_805"/>
          <p:cNvSpPr/>
          <p:nvPr/>
        </p:nvSpPr>
        <p:spPr>
          <a:xfrm>
            <a:off x="8053428" y="3026883"/>
            <a:ext cx="158183" cy="870002"/>
          </a:xfrm>
          <a:custGeom>
            <a:avLst/>
            <a:gdLst/>
            <a:ahLst/>
            <a:cxnLst/>
            <a:rect l="l" t="t" r="r" b="b"/>
            <a:pathLst>
              <a:path w="69" h="379" extrusionOk="0">
                <a:moveTo>
                  <a:pt x="35" y="0"/>
                </a:moveTo>
                <a:cubicBezTo>
                  <a:pt x="15" y="0"/>
                  <a:pt x="0" y="15"/>
                  <a:pt x="0" y="34"/>
                </a:cubicBezTo>
                <a:cubicBezTo>
                  <a:pt x="0" y="344"/>
                  <a:pt x="0" y="344"/>
                  <a:pt x="0" y="344"/>
                </a:cubicBezTo>
                <a:cubicBezTo>
                  <a:pt x="0" y="364"/>
                  <a:pt x="15" y="379"/>
                  <a:pt x="35" y="379"/>
                </a:cubicBezTo>
                <a:cubicBezTo>
                  <a:pt x="54" y="379"/>
                  <a:pt x="69" y="364"/>
                  <a:pt x="69" y="344"/>
                </a:cubicBezTo>
                <a:cubicBezTo>
                  <a:pt x="69" y="34"/>
                  <a:pt x="69" y="34"/>
                  <a:pt x="69" y="34"/>
                </a:cubicBezTo>
                <a:cubicBezTo>
                  <a:pt x="69" y="15"/>
                  <a:pt x="54" y="0"/>
                  <a:pt x="35"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2" name="Google Shape;782;g78ea997ca9_0_805"/>
          <p:cNvSpPr/>
          <p:nvPr/>
        </p:nvSpPr>
        <p:spPr>
          <a:xfrm>
            <a:off x="9856700" y="5490001"/>
            <a:ext cx="872260" cy="160441"/>
          </a:xfrm>
          <a:custGeom>
            <a:avLst/>
            <a:gdLst/>
            <a:ahLst/>
            <a:cxnLst/>
            <a:rect l="l" t="t" r="r" b="b"/>
            <a:pathLst>
              <a:path w="380" h="70" extrusionOk="0">
                <a:moveTo>
                  <a:pt x="345" y="0"/>
                </a:moveTo>
                <a:cubicBezTo>
                  <a:pt x="35" y="0"/>
                  <a:pt x="35" y="0"/>
                  <a:pt x="35" y="0"/>
                </a:cubicBezTo>
                <a:cubicBezTo>
                  <a:pt x="16" y="0"/>
                  <a:pt x="0" y="15"/>
                  <a:pt x="0" y="35"/>
                </a:cubicBezTo>
                <a:cubicBezTo>
                  <a:pt x="0" y="54"/>
                  <a:pt x="16" y="70"/>
                  <a:pt x="35" y="70"/>
                </a:cubicBezTo>
                <a:cubicBezTo>
                  <a:pt x="345" y="70"/>
                  <a:pt x="345" y="70"/>
                  <a:pt x="345" y="70"/>
                </a:cubicBezTo>
                <a:cubicBezTo>
                  <a:pt x="364" y="70"/>
                  <a:pt x="380" y="54"/>
                  <a:pt x="380" y="35"/>
                </a:cubicBezTo>
                <a:cubicBezTo>
                  <a:pt x="380" y="15"/>
                  <a:pt x="364" y="0"/>
                  <a:pt x="345" y="0"/>
                </a:cubicBezTo>
                <a:close/>
              </a:path>
            </a:pathLst>
          </a:cu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3" name="Google Shape;783;g78ea997ca9_0_805"/>
          <p:cNvSpPr/>
          <p:nvPr/>
        </p:nvSpPr>
        <p:spPr>
          <a:xfrm>
            <a:off x="5527040" y="5490001"/>
            <a:ext cx="867740" cy="160441"/>
          </a:xfrm>
          <a:custGeom>
            <a:avLst/>
            <a:gdLst/>
            <a:ahLst/>
            <a:cxnLst/>
            <a:rect l="l" t="t" r="r" b="b"/>
            <a:pathLst>
              <a:path w="379" h="70" extrusionOk="0">
                <a:moveTo>
                  <a:pt x="345" y="0"/>
                </a:moveTo>
                <a:cubicBezTo>
                  <a:pt x="35" y="0"/>
                  <a:pt x="35" y="0"/>
                  <a:pt x="35" y="0"/>
                </a:cubicBezTo>
                <a:cubicBezTo>
                  <a:pt x="15" y="0"/>
                  <a:pt x="0" y="15"/>
                  <a:pt x="0" y="35"/>
                </a:cubicBezTo>
                <a:cubicBezTo>
                  <a:pt x="0" y="54"/>
                  <a:pt x="15" y="70"/>
                  <a:pt x="35" y="70"/>
                </a:cubicBezTo>
                <a:cubicBezTo>
                  <a:pt x="345" y="70"/>
                  <a:pt x="345" y="70"/>
                  <a:pt x="345" y="70"/>
                </a:cubicBezTo>
                <a:cubicBezTo>
                  <a:pt x="364" y="70"/>
                  <a:pt x="379" y="54"/>
                  <a:pt x="379" y="35"/>
                </a:cubicBezTo>
                <a:cubicBezTo>
                  <a:pt x="379" y="15"/>
                  <a:pt x="364" y="0"/>
                  <a:pt x="345"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4" name="Google Shape;784;g78ea997ca9_0_805"/>
          <p:cNvSpPr/>
          <p:nvPr/>
        </p:nvSpPr>
        <p:spPr>
          <a:xfrm>
            <a:off x="9242051" y="3589559"/>
            <a:ext cx="662103" cy="662105"/>
          </a:xfrm>
          <a:custGeom>
            <a:avLst/>
            <a:gdLst/>
            <a:ahLst/>
            <a:cxnLst/>
            <a:rect l="l" t="t" r="r" b="b"/>
            <a:pathLst>
              <a:path w="289" h="289" extrusionOk="0">
                <a:moveTo>
                  <a:pt x="279" y="10"/>
                </a:moveTo>
                <a:cubicBezTo>
                  <a:pt x="272" y="3"/>
                  <a:pt x="263" y="0"/>
                  <a:pt x="254" y="0"/>
                </a:cubicBezTo>
                <a:cubicBezTo>
                  <a:pt x="245" y="0"/>
                  <a:pt x="236" y="3"/>
                  <a:pt x="229" y="10"/>
                </a:cubicBezTo>
                <a:cubicBezTo>
                  <a:pt x="10" y="229"/>
                  <a:pt x="10" y="229"/>
                  <a:pt x="10" y="229"/>
                </a:cubicBezTo>
                <a:cubicBezTo>
                  <a:pt x="4" y="236"/>
                  <a:pt x="0" y="244"/>
                  <a:pt x="0" y="254"/>
                </a:cubicBezTo>
                <a:cubicBezTo>
                  <a:pt x="0" y="263"/>
                  <a:pt x="4" y="272"/>
                  <a:pt x="10" y="278"/>
                </a:cubicBezTo>
                <a:cubicBezTo>
                  <a:pt x="17" y="285"/>
                  <a:pt x="26" y="289"/>
                  <a:pt x="35" y="289"/>
                </a:cubicBezTo>
                <a:cubicBezTo>
                  <a:pt x="44" y="289"/>
                  <a:pt x="53" y="285"/>
                  <a:pt x="60" y="278"/>
                </a:cubicBezTo>
                <a:cubicBezTo>
                  <a:pt x="279" y="59"/>
                  <a:pt x="279" y="59"/>
                  <a:pt x="279" y="59"/>
                </a:cubicBezTo>
                <a:cubicBezTo>
                  <a:pt x="285" y="53"/>
                  <a:pt x="289" y="44"/>
                  <a:pt x="289" y="35"/>
                </a:cubicBezTo>
                <a:cubicBezTo>
                  <a:pt x="289" y="25"/>
                  <a:pt x="285" y="17"/>
                  <a:pt x="279" y="1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5" name="Google Shape;785;g78ea997ca9_0_805"/>
          <p:cNvSpPr/>
          <p:nvPr/>
        </p:nvSpPr>
        <p:spPr>
          <a:xfrm>
            <a:off x="6360885" y="3589559"/>
            <a:ext cx="662103" cy="662105"/>
          </a:xfrm>
          <a:custGeom>
            <a:avLst/>
            <a:gdLst/>
            <a:ahLst/>
            <a:cxnLst/>
            <a:rect l="l" t="t" r="r" b="b"/>
            <a:pathLst>
              <a:path w="289" h="289" extrusionOk="0">
                <a:moveTo>
                  <a:pt x="60" y="10"/>
                </a:moveTo>
                <a:cubicBezTo>
                  <a:pt x="53" y="3"/>
                  <a:pt x="44" y="0"/>
                  <a:pt x="35" y="0"/>
                </a:cubicBezTo>
                <a:cubicBezTo>
                  <a:pt x="26" y="0"/>
                  <a:pt x="17" y="3"/>
                  <a:pt x="10" y="10"/>
                </a:cubicBezTo>
                <a:cubicBezTo>
                  <a:pt x="4" y="17"/>
                  <a:pt x="0" y="25"/>
                  <a:pt x="0" y="35"/>
                </a:cubicBezTo>
                <a:cubicBezTo>
                  <a:pt x="0" y="44"/>
                  <a:pt x="4" y="53"/>
                  <a:pt x="10" y="59"/>
                </a:cubicBezTo>
                <a:cubicBezTo>
                  <a:pt x="229" y="278"/>
                  <a:pt x="229" y="278"/>
                  <a:pt x="229" y="278"/>
                </a:cubicBezTo>
                <a:cubicBezTo>
                  <a:pt x="236" y="285"/>
                  <a:pt x="245" y="289"/>
                  <a:pt x="254" y="289"/>
                </a:cubicBezTo>
                <a:cubicBezTo>
                  <a:pt x="263" y="289"/>
                  <a:pt x="272" y="285"/>
                  <a:pt x="279" y="278"/>
                </a:cubicBezTo>
                <a:cubicBezTo>
                  <a:pt x="285" y="272"/>
                  <a:pt x="289" y="263"/>
                  <a:pt x="289" y="254"/>
                </a:cubicBezTo>
                <a:cubicBezTo>
                  <a:pt x="289" y="244"/>
                  <a:pt x="285" y="236"/>
                  <a:pt x="279" y="229"/>
                </a:cubicBezTo>
                <a:lnTo>
                  <a:pt x="60" y="1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6" name="Google Shape;786;g78ea997ca9_0_805"/>
          <p:cNvSpPr txBox="1"/>
          <p:nvPr/>
        </p:nvSpPr>
        <p:spPr>
          <a:xfrm>
            <a:off x="10938933" y="5186571"/>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rgbClr val="44494E"/>
                </a:solidFill>
                <a:latin typeface="Open Sans SemiBold"/>
                <a:ea typeface="Open Sans SemiBold"/>
                <a:cs typeface="Open Sans SemiBold"/>
                <a:sym typeface="Open Sans SemiBold"/>
              </a:rPr>
              <a:t>Distribution of builds and test loads on multiple machines</a:t>
            </a:r>
            <a:endParaRPr sz="2200" b="1" i="0" u="none" strike="noStrike" cap="none">
              <a:solidFill>
                <a:srgbClr val="44494E"/>
              </a:solidFill>
              <a:latin typeface="Open Sans SemiBold"/>
              <a:ea typeface="Open Sans SemiBold"/>
              <a:cs typeface="Open Sans SemiBold"/>
              <a:sym typeface="Open Sans SemiBold"/>
            </a:endParaRPr>
          </a:p>
        </p:txBody>
      </p:sp>
      <p:sp>
        <p:nvSpPr>
          <p:cNvPr id="787" name="Google Shape;787;g78ea997ca9_0_805"/>
          <p:cNvSpPr txBox="1"/>
          <p:nvPr/>
        </p:nvSpPr>
        <p:spPr>
          <a:xfrm>
            <a:off x="10295467" y="3037671"/>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SemiBold"/>
                <a:ea typeface="Open Sans SemiBold"/>
                <a:cs typeface="Open Sans SemiBold"/>
                <a:sym typeface="Open Sans SemiBold"/>
              </a:rPr>
              <a:t>Active community</a:t>
            </a:r>
            <a:endParaRPr sz="2200" b="1" i="0" u="none" strike="noStrike" cap="none">
              <a:solidFill>
                <a:srgbClr val="44494E"/>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88" name="Google Shape;788;g78ea997ca9_0_805"/>
          <p:cNvSpPr txBox="1"/>
          <p:nvPr/>
        </p:nvSpPr>
        <p:spPr>
          <a:xfrm>
            <a:off x="6263050" y="1982863"/>
            <a:ext cx="3729900" cy="63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1" i="0" u="none" strike="noStrike" cap="none">
                <a:solidFill>
                  <a:srgbClr val="44494E"/>
                </a:solidFill>
                <a:latin typeface="Open Sans SemiBold"/>
                <a:ea typeface="Open Sans SemiBold"/>
                <a:cs typeface="Open Sans SemiBold"/>
                <a:sym typeface="Open Sans SemiBold"/>
              </a:rPr>
              <a:t>Rich plugins library</a:t>
            </a:r>
            <a:endParaRPr sz="2200" b="1" i="0" u="none" strike="noStrike" cap="none">
              <a:solidFill>
                <a:srgbClr val="44494E"/>
              </a:solidFill>
              <a:latin typeface="Open Sans SemiBold"/>
              <a:ea typeface="Open Sans SemiBold"/>
              <a:cs typeface="Open Sans SemiBold"/>
              <a:sym typeface="Open Sans SemiBold"/>
            </a:endParaRPr>
          </a:p>
        </p:txBody>
      </p:sp>
      <p:sp>
        <p:nvSpPr>
          <p:cNvPr id="789" name="Google Shape;789;g78ea997ca9_0_805"/>
          <p:cNvSpPr txBox="1"/>
          <p:nvPr/>
        </p:nvSpPr>
        <p:spPr>
          <a:xfrm>
            <a:off x="1432453" y="3102631"/>
            <a:ext cx="4470300" cy="1077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SemiBold"/>
                <a:ea typeface="Open Sans SemiBold"/>
                <a:cs typeface="Open Sans SemiBold"/>
                <a:sym typeface="Open Sans SemiBold"/>
              </a:rPr>
              <a:t>Limitless integrations </a:t>
            </a:r>
            <a:endParaRPr sz="2200" b="1" i="0" u="none" strike="noStrike" cap="none">
              <a:solidFill>
                <a:srgbClr val="44494E"/>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790" name="Google Shape;790;g78ea997ca9_0_805"/>
          <p:cNvSpPr txBox="1"/>
          <p:nvPr/>
        </p:nvSpPr>
        <p:spPr>
          <a:xfrm>
            <a:off x="677333" y="4995704"/>
            <a:ext cx="4470300" cy="1077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SemiBold"/>
                <a:ea typeface="Open Sans SemiBold"/>
                <a:cs typeface="Open Sans SemiBold"/>
                <a:sym typeface="Open Sans SemiBold"/>
              </a:rPr>
              <a:t>No expenses required</a:t>
            </a:r>
            <a:endParaRPr sz="2200" b="1" i="0" u="none" strike="noStrike" cap="none">
              <a:solidFill>
                <a:srgbClr val="44494E"/>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pic>
        <p:nvPicPr>
          <p:cNvPr id="791" name="Google Shape;791;g78ea997ca9_0_805"/>
          <p:cNvPicPr preferRelativeResize="0"/>
          <p:nvPr/>
        </p:nvPicPr>
        <p:blipFill rotWithShape="1">
          <a:blip r:embed="rId3">
            <a:alphaModFix/>
          </a:blip>
          <a:srcRect t="6807" b="6798"/>
          <a:stretch/>
        </p:blipFill>
        <p:spPr>
          <a:xfrm>
            <a:off x="5704676" y="882733"/>
            <a:ext cx="4909989"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79040f8dfe_1_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Drawbacks of Jenkins</a:t>
            </a:r>
            <a:endParaRPr/>
          </a:p>
        </p:txBody>
      </p:sp>
      <p:sp>
        <p:nvSpPr>
          <p:cNvPr id="797" name="Google Shape;797;g79040f8dfe_1_73"/>
          <p:cNvSpPr/>
          <p:nvPr/>
        </p:nvSpPr>
        <p:spPr>
          <a:xfrm>
            <a:off x="6697135" y="3708994"/>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798" name="Google Shape;798;g79040f8dfe_1_73"/>
          <p:cNvSpPr/>
          <p:nvPr/>
        </p:nvSpPr>
        <p:spPr>
          <a:xfrm>
            <a:off x="6282267" y="4643150"/>
            <a:ext cx="1111956" cy="192757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3131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799" name="Google Shape;799;g79040f8dfe_1_73"/>
          <p:cNvSpPr/>
          <p:nvPr/>
        </p:nvSpPr>
        <p:spPr>
          <a:xfrm>
            <a:off x="8887179" y="4699595"/>
            <a:ext cx="1086555" cy="187960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427AA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800" name="Google Shape;800;g79040f8dfe_1_73"/>
          <p:cNvSpPr txBox="1"/>
          <p:nvPr/>
        </p:nvSpPr>
        <p:spPr>
          <a:xfrm>
            <a:off x="9166363" y="5251285"/>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801" name="Google Shape;801;g79040f8dfe_1_73"/>
          <p:cNvSpPr txBox="1"/>
          <p:nvPr/>
        </p:nvSpPr>
        <p:spPr>
          <a:xfrm>
            <a:off x="7819847" y="3845779"/>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802" name="Google Shape;802;g79040f8dfe_1_73"/>
          <p:cNvSpPr txBox="1"/>
          <p:nvPr/>
        </p:nvSpPr>
        <p:spPr>
          <a:xfrm>
            <a:off x="6490562" y="5314666"/>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803" name="Google Shape;803;g79040f8dfe_1_73"/>
          <p:cNvSpPr txBox="1"/>
          <p:nvPr/>
        </p:nvSpPr>
        <p:spPr>
          <a:xfrm>
            <a:off x="10295476" y="4956225"/>
            <a:ext cx="41901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1" i="0" u="none" strike="noStrike" cap="none">
                <a:solidFill>
                  <a:srgbClr val="44494E"/>
                </a:solidFill>
                <a:latin typeface="Open Sans"/>
                <a:ea typeface="Open Sans"/>
                <a:cs typeface="Open Sans"/>
                <a:sym typeface="Open Sans"/>
              </a:rPr>
              <a:t>Insufficient Documentation </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documentation sometimes lacks info. </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804" name="Google Shape;804;g79040f8dfe_1_73"/>
          <p:cNvSpPr txBox="1"/>
          <p:nvPr/>
        </p:nvSpPr>
        <p:spPr>
          <a:xfrm>
            <a:off x="1974266" y="4791437"/>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a:ea typeface="Open Sans"/>
                <a:cs typeface="Open Sans"/>
                <a:sym typeface="Open Sans"/>
              </a:rPr>
              <a:t>Manual effort for monitoring</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Jenkins server and its slaves have to be manually monitored to understand interdependencies among the plugins and to upgrade them.</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805" name="Google Shape;805;g79040f8dfe_1_73"/>
          <p:cNvSpPr txBox="1"/>
          <p:nvPr/>
        </p:nvSpPr>
        <p:spPr>
          <a:xfrm>
            <a:off x="6282268" y="1955211"/>
            <a:ext cx="36915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1" i="0" u="none" strike="noStrike" cap="none">
                <a:solidFill>
                  <a:srgbClr val="44494E"/>
                </a:solidFill>
                <a:latin typeface="Open Sans"/>
                <a:ea typeface="Open Sans"/>
                <a:cs typeface="Open Sans"/>
                <a:sym typeface="Open Sans"/>
              </a:rPr>
              <a:t>Poor UI</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Jenkins interface seems a bit outdated as it doesn’t follow modern design principles. </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pic>
        <p:nvPicPr>
          <p:cNvPr id="806" name="Google Shape;806;g79040f8dfe_1_73"/>
          <p:cNvPicPr preferRelativeResize="0"/>
          <p:nvPr/>
        </p:nvPicPr>
        <p:blipFill rotWithShape="1">
          <a:blip r:embed="rId3">
            <a:alphaModFix/>
          </a:blip>
          <a:srcRect t="6807" b="6798"/>
          <a:stretch/>
        </p:blipFill>
        <p:spPr>
          <a:xfrm>
            <a:off x="5560774" y="882733"/>
            <a:ext cx="5400988"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79040f8dfe_1_6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Drawbacks of Jenkins</a:t>
            </a:r>
            <a:endParaRPr/>
          </a:p>
        </p:txBody>
      </p:sp>
      <p:sp>
        <p:nvSpPr>
          <p:cNvPr id="812" name="Google Shape;812;g79040f8dfe_1_66"/>
          <p:cNvSpPr txBox="1"/>
          <p:nvPr/>
        </p:nvSpPr>
        <p:spPr>
          <a:xfrm>
            <a:off x="1794932" y="1333500"/>
            <a:ext cx="12687900" cy="81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picture below shows a screenshot of the Jenkins UI.</a:t>
            </a:r>
            <a:endParaRPr sz="2200" b="0" i="0" u="none" strike="noStrike" cap="none">
              <a:solidFill>
                <a:srgbClr val="434343"/>
              </a:solidFill>
              <a:latin typeface="Open Sans"/>
              <a:ea typeface="Open Sans"/>
              <a:cs typeface="Open Sans"/>
              <a:sym typeface="Open Sans"/>
            </a:endParaRPr>
          </a:p>
        </p:txBody>
      </p:sp>
      <p:pic>
        <p:nvPicPr>
          <p:cNvPr id="813" name="Google Shape;813;g79040f8dfe_1_66"/>
          <p:cNvPicPr preferRelativeResize="0"/>
          <p:nvPr/>
        </p:nvPicPr>
        <p:blipFill rotWithShape="1">
          <a:blip r:embed="rId3">
            <a:alphaModFix/>
          </a:blip>
          <a:srcRect/>
          <a:stretch/>
        </p:blipFill>
        <p:spPr>
          <a:xfrm>
            <a:off x="4711640" y="2193473"/>
            <a:ext cx="6832600" cy="5486400"/>
          </a:xfrm>
          <a:prstGeom prst="rect">
            <a:avLst/>
          </a:prstGeom>
          <a:noFill/>
          <a:ln w="25400" cap="flat" cmpd="sng">
            <a:solidFill>
              <a:srgbClr val="7F7F7F"/>
            </a:solidFill>
            <a:prstDash val="solid"/>
            <a:round/>
            <a:headEnd type="none" w="sm" len="sm"/>
            <a:tailEnd type="none" w="sm" len="sm"/>
          </a:ln>
        </p:spPr>
      </p:pic>
      <p:pic>
        <p:nvPicPr>
          <p:cNvPr id="814" name="Google Shape;814;g79040f8dfe_1_66"/>
          <p:cNvPicPr preferRelativeResize="0"/>
          <p:nvPr/>
        </p:nvPicPr>
        <p:blipFill rotWithShape="1">
          <a:blip r:embed="rId4">
            <a:alphaModFix/>
          </a:blip>
          <a:srcRect t="6807" b="6798"/>
          <a:stretch/>
        </p:blipFill>
        <p:spPr>
          <a:xfrm>
            <a:off x="5189127" y="882733"/>
            <a:ext cx="5941087"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79040f8dfe_1_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TeamCity</a:t>
            </a:r>
            <a:endParaRPr/>
          </a:p>
        </p:txBody>
      </p:sp>
      <p:sp>
        <p:nvSpPr>
          <p:cNvPr id="820" name="Google Shape;820;g79040f8dfe_1_59"/>
          <p:cNvSpPr/>
          <p:nvPr/>
        </p:nvSpPr>
        <p:spPr>
          <a:xfrm>
            <a:off x="3520" y="25375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 name="Google Shape;821;g79040f8dfe_1_59"/>
          <p:cNvSpPr/>
          <p:nvPr/>
        </p:nvSpPr>
        <p:spPr>
          <a:xfrm>
            <a:off x="3134894" y="266556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22" name="Google Shape;822;g79040f8dfe_1_59"/>
          <p:cNvSpPr/>
          <p:nvPr/>
        </p:nvSpPr>
        <p:spPr>
          <a:xfrm>
            <a:off x="3134894" y="636806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23" name="Google Shape;823;g79040f8dfe_1_59"/>
          <p:cNvSpPr/>
          <p:nvPr/>
        </p:nvSpPr>
        <p:spPr>
          <a:xfrm>
            <a:off x="4044824" y="374732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24" name="Google Shape;824;g79040f8dfe_1_59"/>
          <p:cNvSpPr/>
          <p:nvPr/>
        </p:nvSpPr>
        <p:spPr>
          <a:xfrm>
            <a:off x="4027001" y="526551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25" name="Google Shape;825;g79040f8dfe_1_59"/>
          <p:cNvSpPr txBox="1"/>
          <p:nvPr/>
        </p:nvSpPr>
        <p:spPr>
          <a:xfrm>
            <a:off x="3892575" y="2352585"/>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TeamCity by JetBrains is a reliable and high-quality CI server. </a:t>
            </a:r>
            <a:endParaRPr sz="2200" b="0" i="0" u="none" strike="noStrike" cap="none">
              <a:solidFill>
                <a:srgbClr val="262626"/>
              </a:solidFill>
              <a:latin typeface="Open Sans"/>
              <a:ea typeface="Open Sans"/>
              <a:cs typeface="Open Sans"/>
              <a:sym typeface="Open Sans"/>
            </a:endParaRPr>
          </a:p>
        </p:txBody>
      </p:sp>
      <p:sp>
        <p:nvSpPr>
          <p:cNvPr id="826" name="Google Shape;826;g79040f8dfe_1_59"/>
          <p:cNvSpPr txBox="1"/>
          <p:nvPr/>
        </p:nvSpPr>
        <p:spPr>
          <a:xfrm>
            <a:off x="4679468" y="362084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 has a good number of authentication, deployment, and testing features, and also supports Docker.</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827" name="Google Shape;827;g79040f8dfe_1_59"/>
          <p:cNvSpPr txBox="1"/>
          <p:nvPr/>
        </p:nvSpPr>
        <p:spPr>
          <a:xfrm>
            <a:off x="4679468" y="508650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It’s a cross-platform tool and supports all the recent versions of Windows, Linux, and macOS.</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828" name="Google Shape;828;g79040f8dfe_1_59"/>
          <p:cNvSpPr txBox="1"/>
          <p:nvPr/>
        </p:nvSpPr>
        <p:spPr>
          <a:xfrm>
            <a:off x="3892575" y="6361174"/>
            <a:ext cx="10845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It works with Solaris, FreeBSD, IBM z/OS, and HP-UX. </a:t>
            </a:r>
            <a:endParaRPr sz="2200" b="0" i="0" u="none" strike="noStrike" cap="none">
              <a:solidFill>
                <a:srgbClr val="262626"/>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262626"/>
              </a:solidFill>
              <a:latin typeface="Open Sans"/>
              <a:ea typeface="Open Sans"/>
              <a:cs typeface="Open Sans"/>
              <a:sym typeface="Open Sans"/>
            </a:endParaRPr>
          </a:p>
        </p:txBody>
      </p:sp>
      <p:pic>
        <p:nvPicPr>
          <p:cNvPr id="829" name="Google Shape;829;g79040f8dfe_1_59"/>
          <p:cNvPicPr preferRelativeResize="0"/>
          <p:nvPr/>
        </p:nvPicPr>
        <p:blipFill rotWithShape="1">
          <a:blip r:embed="rId3">
            <a:alphaModFix/>
          </a:blip>
          <a:srcRect/>
          <a:stretch/>
        </p:blipFill>
        <p:spPr>
          <a:xfrm>
            <a:off x="1956490" y="3807800"/>
            <a:ext cx="1875270" cy="1875250"/>
          </a:xfrm>
          <a:prstGeom prst="rect">
            <a:avLst/>
          </a:prstGeom>
          <a:noFill/>
          <a:ln>
            <a:noFill/>
          </a:ln>
        </p:spPr>
      </p:pic>
      <p:pic>
        <p:nvPicPr>
          <p:cNvPr id="830" name="Google Shape;830;g79040f8dfe_1_59"/>
          <p:cNvPicPr preferRelativeResize="0"/>
          <p:nvPr/>
        </p:nvPicPr>
        <p:blipFill rotWithShape="1">
          <a:blip r:embed="rId4">
            <a:alphaModFix/>
          </a:blip>
          <a:srcRect t="6807" b="6798"/>
          <a:stretch/>
        </p:blipFill>
        <p:spPr>
          <a:xfrm>
            <a:off x="5560774" y="882733"/>
            <a:ext cx="5400988"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6b2148735e_0_0"/>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a:t>Traditional Software Development</a:t>
            </a:r>
            <a:endParaRPr/>
          </a:p>
          <a:p>
            <a:pPr marL="0" lvl="0" indent="0" algn="ctr" rtl="0">
              <a:lnSpc>
                <a:spcPct val="90000"/>
              </a:lnSpc>
              <a:spcBef>
                <a:spcPts val="1000"/>
              </a:spcBef>
              <a:spcAft>
                <a:spcPts val="0"/>
              </a:spcAft>
              <a:buClr>
                <a:schemeClr val="dk1"/>
              </a:buClr>
              <a:buSzPts val="1100"/>
              <a:buFont typeface="Arial"/>
              <a:buNone/>
            </a:pPr>
            <a:endParaRPr/>
          </a:p>
          <a:p>
            <a:pPr marL="0" lvl="0" indent="0" algn="ctr" rtl="0">
              <a:lnSpc>
                <a:spcPct val="90000"/>
              </a:lnSpc>
              <a:spcBef>
                <a:spcPts val="1000"/>
              </a:spcBef>
              <a:spcAft>
                <a:spcPts val="0"/>
              </a:spcAft>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78ea997ca9_0_8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Benefits of TeamCity</a:t>
            </a:r>
            <a:endParaRPr/>
          </a:p>
        </p:txBody>
      </p:sp>
      <p:grpSp>
        <p:nvGrpSpPr>
          <p:cNvPr id="836" name="Google Shape;836;g78ea997ca9_0_834"/>
          <p:cNvGrpSpPr/>
          <p:nvPr/>
        </p:nvGrpSpPr>
        <p:grpSpPr>
          <a:xfrm>
            <a:off x="6394922" y="3759308"/>
            <a:ext cx="3339938" cy="3925222"/>
            <a:chOff x="3635197" y="2543200"/>
            <a:chExt cx="1878691" cy="2207910"/>
          </a:xfrm>
        </p:grpSpPr>
        <p:sp>
          <p:nvSpPr>
            <p:cNvPr id="837" name="Google Shape;837;g78ea997ca9_0_834"/>
            <p:cNvSpPr/>
            <p:nvPr/>
          </p:nvSpPr>
          <p:spPr>
            <a:xfrm>
              <a:off x="4224989" y="4171485"/>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38" name="Google Shape;838;g78ea997ca9_0_834"/>
            <p:cNvSpPr/>
            <p:nvPr/>
          </p:nvSpPr>
          <p:spPr>
            <a:xfrm>
              <a:off x="4224989" y="4321476"/>
              <a:ext cx="699106" cy="101688"/>
            </a:xfrm>
            <a:custGeom>
              <a:avLst/>
              <a:gdLst/>
              <a:ahLst/>
              <a:cxnLst/>
              <a:rect l="l" t="t" r="r" b="b"/>
              <a:pathLst>
                <a:path w="543" h="79" extrusionOk="0">
                  <a:moveTo>
                    <a:pt x="508" y="0"/>
                  </a:moveTo>
                  <a:cubicBezTo>
                    <a:pt x="35" y="0"/>
                    <a:pt x="35" y="0"/>
                    <a:pt x="35" y="0"/>
                  </a:cubicBezTo>
                  <a:cubicBezTo>
                    <a:pt x="16" y="0"/>
                    <a:pt x="0" y="13"/>
                    <a:pt x="0" y="30"/>
                  </a:cubicBezTo>
                  <a:cubicBezTo>
                    <a:pt x="0" y="49"/>
                    <a:pt x="0" y="49"/>
                    <a:pt x="0" y="49"/>
                  </a:cubicBezTo>
                  <a:cubicBezTo>
                    <a:pt x="0" y="65"/>
                    <a:pt x="16" y="79"/>
                    <a:pt x="35" y="79"/>
                  </a:cubicBezTo>
                  <a:cubicBezTo>
                    <a:pt x="508" y="79"/>
                    <a:pt x="508" y="79"/>
                    <a:pt x="508" y="79"/>
                  </a:cubicBezTo>
                  <a:cubicBezTo>
                    <a:pt x="528" y="79"/>
                    <a:pt x="543" y="65"/>
                    <a:pt x="543" y="49"/>
                  </a:cubicBezTo>
                  <a:cubicBezTo>
                    <a:pt x="543" y="30"/>
                    <a:pt x="543" y="30"/>
                    <a:pt x="543" y="30"/>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39" name="Google Shape;839;g78ea997ca9_0_834"/>
            <p:cNvSpPr/>
            <p:nvPr/>
          </p:nvSpPr>
          <p:spPr>
            <a:xfrm>
              <a:off x="4224989" y="4474009"/>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0" name="Google Shape;840;g78ea997ca9_0_834"/>
            <p:cNvSpPr/>
            <p:nvPr/>
          </p:nvSpPr>
          <p:spPr>
            <a:xfrm>
              <a:off x="4345743" y="4625270"/>
              <a:ext cx="457597" cy="125840"/>
            </a:xfrm>
            <a:custGeom>
              <a:avLst/>
              <a:gdLst/>
              <a:ahLst/>
              <a:cxnLst/>
              <a:rect l="l" t="t" r="r" b="b"/>
              <a:pathLst>
                <a:path w="355" h="98" extrusionOk="0">
                  <a:moveTo>
                    <a:pt x="0" y="0"/>
                  </a:moveTo>
                  <a:cubicBezTo>
                    <a:pt x="355" y="0"/>
                    <a:pt x="355" y="0"/>
                    <a:pt x="355" y="0"/>
                  </a:cubicBezTo>
                  <a:cubicBezTo>
                    <a:pt x="355" y="59"/>
                    <a:pt x="260" y="98"/>
                    <a:pt x="178" y="98"/>
                  </a:cubicBezTo>
                  <a:cubicBezTo>
                    <a:pt x="95" y="98"/>
                    <a:pt x="0" y="59"/>
                    <a:pt x="0"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1" name="Google Shape;841;g78ea997ca9_0_834"/>
            <p:cNvSpPr/>
            <p:nvPr/>
          </p:nvSpPr>
          <p:spPr>
            <a:xfrm>
              <a:off x="4587253" y="2543200"/>
              <a:ext cx="926635" cy="1613033"/>
            </a:xfrm>
            <a:custGeom>
              <a:avLst/>
              <a:gdLst/>
              <a:ahLst/>
              <a:cxnLst/>
              <a:rect l="l" t="t" r="r" b="b"/>
              <a:pathLst>
                <a:path w="719" h="1251" extrusionOk="0">
                  <a:moveTo>
                    <a:pt x="639" y="577"/>
                  </a:moveTo>
                  <a:cubicBezTo>
                    <a:pt x="639" y="577"/>
                    <a:pt x="687" y="473"/>
                    <a:pt x="588" y="396"/>
                  </a:cubicBezTo>
                  <a:cubicBezTo>
                    <a:pt x="588" y="396"/>
                    <a:pt x="594" y="258"/>
                    <a:pt x="460" y="216"/>
                  </a:cubicBezTo>
                  <a:cubicBezTo>
                    <a:pt x="460" y="216"/>
                    <a:pt x="441" y="119"/>
                    <a:pt x="269" y="109"/>
                  </a:cubicBezTo>
                  <a:cubicBezTo>
                    <a:pt x="269" y="109"/>
                    <a:pt x="242" y="18"/>
                    <a:pt x="133" y="22"/>
                  </a:cubicBezTo>
                  <a:cubicBezTo>
                    <a:pt x="25" y="26"/>
                    <a:pt x="11" y="107"/>
                    <a:pt x="0" y="131"/>
                  </a:cubicBezTo>
                  <a:cubicBezTo>
                    <a:pt x="0" y="1048"/>
                    <a:pt x="0" y="1048"/>
                    <a:pt x="0" y="1048"/>
                  </a:cubicBezTo>
                  <a:cubicBezTo>
                    <a:pt x="0" y="1048"/>
                    <a:pt x="19" y="1208"/>
                    <a:pt x="155" y="1212"/>
                  </a:cubicBezTo>
                  <a:cubicBezTo>
                    <a:pt x="155" y="1212"/>
                    <a:pt x="307" y="1251"/>
                    <a:pt x="381" y="1136"/>
                  </a:cubicBezTo>
                  <a:cubicBezTo>
                    <a:pt x="381" y="1136"/>
                    <a:pt x="528" y="1131"/>
                    <a:pt x="570" y="968"/>
                  </a:cubicBezTo>
                  <a:cubicBezTo>
                    <a:pt x="570" y="968"/>
                    <a:pt x="654" y="923"/>
                    <a:pt x="639" y="775"/>
                  </a:cubicBezTo>
                  <a:cubicBezTo>
                    <a:pt x="639" y="775"/>
                    <a:pt x="719" y="670"/>
                    <a:pt x="639" y="577"/>
                  </a:cubicBezTo>
                  <a:close/>
                  <a:moveTo>
                    <a:pt x="33" y="129"/>
                  </a:moveTo>
                  <a:cubicBezTo>
                    <a:pt x="33" y="129"/>
                    <a:pt x="97" y="0"/>
                    <a:pt x="220" y="81"/>
                  </a:cubicBezTo>
                  <a:cubicBezTo>
                    <a:pt x="220" y="81"/>
                    <a:pt x="301" y="170"/>
                    <a:pt x="220" y="248"/>
                  </a:cubicBezTo>
                  <a:cubicBezTo>
                    <a:pt x="220" y="248"/>
                    <a:pt x="205" y="268"/>
                    <a:pt x="144" y="279"/>
                  </a:cubicBezTo>
                  <a:cubicBezTo>
                    <a:pt x="144" y="279"/>
                    <a:pt x="148" y="227"/>
                    <a:pt x="121" y="239"/>
                  </a:cubicBezTo>
                  <a:cubicBezTo>
                    <a:pt x="121" y="239"/>
                    <a:pt x="111" y="243"/>
                    <a:pt x="117" y="256"/>
                  </a:cubicBezTo>
                  <a:cubicBezTo>
                    <a:pt x="117" y="256"/>
                    <a:pt x="136" y="285"/>
                    <a:pt x="113" y="328"/>
                  </a:cubicBezTo>
                  <a:cubicBezTo>
                    <a:pt x="113" y="328"/>
                    <a:pt x="107" y="357"/>
                    <a:pt x="130" y="341"/>
                  </a:cubicBezTo>
                  <a:cubicBezTo>
                    <a:pt x="130" y="341"/>
                    <a:pt x="147" y="316"/>
                    <a:pt x="144" y="310"/>
                  </a:cubicBezTo>
                  <a:cubicBezTo>
                    <a:pt x="144" y="310"/>
                    <a:pt x="200" y="307"/>
                    <a:pt x="243" y="270"/>
                  </a:cubicBezTo>
                  <a:cubicBezTo>
                    <a:pt x="243" y="270"/>
                    <a:pt x="293" y="237"/>
                    <a:pt x="287" y="144"/>
                  </a:cubicBezTo>
                  <a:cubicBezTo>
                    <a:pt x="287" y="144"/>
                    <a:pt x="390" y="131"/>
                    <a:pt x="440" y="241"/>
                  </a:cubicBezTo>
                  <a:cubicBezTo>
                    <a:pt x="440" y="241"/>
                    <a:pt x="554" y="262"/>
                    <a:pt x="550" y="392"/>
                  </a:cubicBezTo>
                  <a:cubicBezTo>
                    <a:pt x="550" y="392"/>
                    <a:pt x="544" y="535"/>
                    <a:pt x="420" y="562"/>
                  </a:cubicBezTo>
                  <a:cubicBezTo>
                    <a:pt x="420" y="562"/>
                    <a:pt x="374" y="568"/>
                    <a:pt x="345" y="562"/>
                  </a:cubicBezTo>
                  <a:cubicBezTo>
                    <a:pt x="345" y="562"/>
                    <a:pt x="357" y="502"/>
                    <a:pt x="355" y="481"/>
                  </a:cubicBezTo>
                  <a:cubicBezTo>
                    <a:pt x="355" y="481"/>
                    <a:pt x="386" y="454"/>
                    <a:pt x="386" y="446"/>
                  </a:cubicBezTo>
                  <a:cubicBezTo>
                    <a:pt x="386" y="446"/>
                    <a:pt x="384" y="428"/>
                    <a:pt x="362" y="440"/>
                  </a:cubicBezTo>
                  <a:cubicBezTo>
                    <a:pt x="362" y="440"/>
                    <a:pt x="358" y="471"/>
                    <a:pt x="291" y="454"/>
                  </a:cubicBezTo>
                  <a:cubicBezTo>
                    <a:pt x="291" y="454"/>
                    <a:pt x="261" y="454"/>
                    <a:pt x="291" y="473"/>
                  </a:cubicBezTo>
                  <a:cubicBezTo>
                    <a:pt x="291" y="473"/>
                    <a:pt x="308" y="479"/>
                    <a:pt x="318" y="479"/>
                  </a:cubicBezTo>
                  <a:cubicBezTo>
                    <a:pt x="318" y="479"/>
                    <a:pt x="347" y="608"/>
                    <a:pt x="219" y="612"/>
                  </a:cubicBezTo>
                  <a:cubicBezTo>
                    <a:pt x="219" y="612"/>
                    <a:pt x="78" y="562"/>
                    <a:pt x="33" y="374"/>
                  </a:cubicBezTo>
                  <a:lnTo>
                    <a:pt x="33" y="129"/>
                  </a:lnTo>
                  <a:close/>
                  <a:moveTo>
                    <a:pt x="550" y="951"/>
                  </a:moveTo>
                  <a:cubicBezTo>
                    <a:pt x="498" y="1096"/>
                    <a:pt x="407" y="1098"/>
                    <a:pt x="407" y="1098"/>
                  </a:cubicBezTo>
                  <a:cubicBezTo>
                    <a:pt x="465" y="955"/>
                    <a:pt x="366" y="864"/>
                    <a:pt x="366" y="864"/>
                  </a:cubicBezTo>
                  <a:cubicBezTo>
                    <a:pt x="335" y="844"/>
                    <a:pt x="333" y="885"/>
                    <a:pt x="333" y="885"/>
                  </a:cubicBezTo>
                  <a:cubicBezTo>
                    <a:pt x="413" y="943"/>
                    <a:pt x="388" y="1048"/>
                    <a:pt x="388" y="1048"/>
                  </a:cubicBezTo>
                  <a:cubicBezTo>
                    <a:pt x="362" y="1189"/>
                    <a:pt x="200" y="1191"/>
                    <a:pt x="200" y="1191"/>
                  </a:cubicBezTo>
                  <a:cubicBezTo>
                    <a:pt x="65" y="1192"/>
                    <a:pt x="33" y="1048"/>
                    <a:pt x="33" y="1048"/>
                  </a:cubicBezTo>
                  <a:cubicBezTo>
                    <a:pt x="33" y="488"/>
                    <a:pt x="33" y="488"/>
                    <a:pt x="33" y="488"/>
                  </a:cubicBezTo>
                  <a:cubicBezTo>
                    <a:pt x="140" y="676"/>
                    <a:pt x="328" y="680"/>
                    <a:pt x="328" y="680"/>
                  </a:cubicBezTo>
                  <a:cubicBezTo>
                    <a:pt x="370" y="668"/>
                    <a:pt x="337" y="641"/>
                    <a:pt x="337" y="641"/>
                  </a:cubicBezTo>
                  <a:cubicBezTo>
                    <a:pt x="275" y="635"/>
                    <a:pt x="275" y="635"/>
                    <a:pt x="275" y="635"/>
                  </a:cubicBezTo>
                  <a:cubicBezTo>
                    <a:pt x="301" y="626"/>
                    <a:pt x="328" y="595"/>
                    <a:pt x="328" y="595"/>
                  </a:cubicBezTo>
                  <a:cubicBezTo>
                    <a:pt x="533" y="630"/>
                    <a:pt x="581" y="436"/>
                    <a:pt x="581" y="436"/>
                  </a:cubicBezTo>
                  <a:cubicBezTo>
                    <a:pt x="649" y="490"/>
                    <a:pt x="604" y="587"/>
                    <a:pt x="604" y="587"/>
                  </a:cubicBezTo>
                  <a:cubicBezTo>
                    <a:pt x="703" y="736"/>
                    <a:pt x="575" y="788"/>
                    <a:pt x="575" y="788"/>
                  </a:cubicBezTo>
                  <a:cubicBezTo>
                    <a:pt x="484" y="840"/>
                    <a:pt x="402" y="780"/>
                    <a:pt x="402" y="780"/>
                  </a:cubicBezTo>
                  <a:cubicBezTo>
                    <a:pt x="386" y="766"/>
                    <a:pt x="386" y="766"/>
                    <a:pt x="386" y="766"/>
                  </a:cubicBezTo>
                  <a:cubicBezTo>
                    <a:pt x="314" y="854"/>
                    <a:pt x="221" y="802"/>
                    <a:pt x="221" y="802"/>
                  </a:cubicBezTo>
                  <a:cubicBezTo>
                    <a:pt x="219" y="766"/>
                    <a:pt x="219" y="766"/>
                    <a:pt x="219" y="766"/>
                  </a:cubicBezTo>
                  <a:cubicBezTo>
                    <a:pt x="221" y="740"/>
                    <a:pt x="198" y="757"/>
                    <a:pt x="198" y="757"/>
                  </a:cubicBezTo>
                  <a:cubicBezTo>
                    <a:pt x="200" y="804"/>
                    <a:pt x="200" y="804"/>
                    <a:pt x="200" y="804"/>
                  </a:cubicBezTo>
                  <a:cubicBezTo>
                    <a:pt x="173" y="829"/>
                    <a:pt x="159" y="839"/>
                    <a:pt x="159" y="839"/>
                  </a:cubicBezTo>
                  <a:cubicBezTo>
                    <a:pt x="179" y="856"/>
                    <a:pt x="202" y="827"/>
                    <a:pt x="202" y="827"/>
                  </a:cubicBezTo>
                  <a:cubicBezTo>
                    <a:pt x="314" y="889"/>
                    <a:pt x="395" y="806"/>
                    <a:pt x="395" y="806"/>
                  </a:cubicBezTo>
                  <a:cubicBezTo>
                    <a:pt x="409" y="825"/>
                    <a:pt x="471" y="839"/>
                    <a:pt x="471" y="839"/>
                  </a:cubicBezTo>
                  <a:cubicBezTo>
                    <a:pt x="537" y="852"/>
                    <a:pt x="616" y="806"/>
                    <a:pt x="616" y="806"/>
                  </a:cubicBezTo>
                  <a:cubicBezTo>
                    <a:pt x="624" y="893"/>
                    <a:pt x="550" y="951"/>
                    <a:pt x="550" y="951"/>
                  </a:cubicBez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2" name="Google Shape;842;g78ea997ca9_0_834"/>
            <p:cNvSpPr/>
            <p:nvPr/>
          </p:nvSpPr>
          <p:spPr>
            <a:xfrm>
              <a:off x="3635197" y="2543200"/>
              <a:ext cx="926635" cy="1613033"/>
            </a:xfrm>
            <a:custGeom>
              <a:avLst/>
              <a:gdLst/>
              <a:ahLst/>
              <a:cxnLst/>
              <a:rect l="l" t="t" r="r" b="b"/>
              <a:pathLst>
                <a:path w="719" h="1251" extrusionOk="0">
                  <a:moveTo>
                    <a:pt x="586" y="22"/>
                  </a:moveTo>
                  <a:cubicBezTo>
                    <a:pt x="477" y="18"/>
                    <a:pt x="450" y="109"/>
                    <a:pt x="450" y="109"/>
                  </a:cubicBezTo>
                  <a:cubicBezTo>
                    <a:pt x="278" y="119"/>
                    <a:pt x="259" y="216"/>
                    <a:pt x="259" y="216"/>
                  </a:cubicBezTo>
                  <a:cubicBezTo>
                    <a:pt x="125" y="258"/>
                    <a:pt x="131" y="396"/>
                    <a:pt x="131" y="396"/>
                  </a:cubicBezTo>
                  <a:cubicBezTo>
                    <a:pt x="32" y="473"/>
                    <a:pt x="80" y="577"/>
                    <a:pt x="80" y="577"/>
                  </a:cubicBezTo>
                  <a:cubicBezTo>
                    <a:pt x="0" y="670"/>
                    <a:pt x="80" y="775"/>
                    <a:pt x="80" y="775"/>
                  </a:cubicBezTo>
                  <a:cubicBezTo>
                    <a:pt x="65" y="923"/>
                    <a:pt x="149" y="968"/>
                    <a:pt x="149" y="968"/>
                  </a:cubicBezTo>
                  <a:cubicBezTo>
                    <a:pt x="191" y="1131"/>
                    <a:pt x="338" y="1136"/>
                    <a:pt x="338" y="1136"/>
                  </a:cubicBezTo>
                  <a:cubicBezTo>
                    <a:pt x="412" y="1251"/>
                    <a:pt x="564" y="1212"/>
                    <a:pt x="564" y="1212"/>
                  </a:cubicBezTo>
                  <a:cubicBezTo>
                    <a:pt x="700" y="1208"/>
                    <a:pt x="719" y="1048"/>
                    <a:pt x="719" y="1048"/>
                  </a:cubicBezTo>
                  <a:cubicBezTo>
                    <a:pt x="719" y="131"/>
                    <a:pt x="719" y="131"/>
                    <a:pt x="719" y="131"/>
                  </a:cubicBezTo>
                  <a:cubicBezTo>
                    <a:pt x="708" y="107"/>
                    <a:pt x="694" y="26"/>
                    <a:pt x="586" y="22"/>
                  </a:cubicBezTo>
                  <a:close/>
                  <a:moveTo>
                    <a:pt x="686" y="1048"/>
                  </a:moveTo>
                  <a:cubicBezTo>
                    <a:pt x="686" y="1048"/>
                    <a:pt x="654" y="1192"/>
                    <a:pt x="519" y="1191"/>
                  </a:cubicBezTo>
                  <a:cubicBezTo>
                    <a:pt x="519" y="1191"/>
                    <a:pt x="357" y="1189"/>
                    <a:pt x="331" y="1048"/>
                  </a:cubicBezTo>
                  <a:cubicBezTo>
                    <a:pt x="331" y="1048"/>
                    <a:pt x="306" y="943"/>
                    <a:pt x="386" y="885"/>
                  </a:cubicBezTo>
                  <a:cubicBezTo>
                    <a:pt x="386" y="885"/>
                    <a:pt x="384" y="844"/>
                    <a:pt x="353" y="864"/>
                  </a:cubicBezTo>
                  <a:cubicBezTo>
                    <a:pt x="353" y="864"/>
                    <a:pt x="254" y="955"/>
                    <a:pt x="312" y="1098"/>
                  </a:cubicBezTo>
                  <a:cubicBezTo>
                    <a:pt x="312" y="1098"/>
                    <a:pt x="221" y="1096"/>
                    <a:pt x="169" y="951"/>
                  </a:cubicBezTo>
                  <a:cubicBezTo>
                    <a:pt x="169" y="951"/>
                    <a:pt x="95" y="893"/>
                    <a:pt x="103" y="806"/>
                  </a:cubicBezTo>
                  <a:cubicBezTo>
                    <a:pt x="103" y="806"/>
                    <a:pt x="182" y="852"/>
                    <a:pt x="248" y="839"/>
                  </a:cubicBezTo>
                  <a:cubicBezTo>
                    <a:pt x="248" y="839"/>
                    <a:pt x="310" y="825"/>
                    <a:pt x="324" y="806"/>
                  </a:cubicBezTo>
                  <a:cubicBezTo>
                    <a:pt x="324" y="806"/>
                    <a:pt x="405" y="889"/>
                    <a:pt x="517" y="827"/>
                  </a:cubicBezTo>
                  <a:cubicBezTo>
                    <a:pt x="517" y="827"/>
                    <a:pt x="540" y="856"/>
                    <a:pt x="560" y="839"/>
                  </a:cubicBezTo>
                  <a:cubicBezTo>
                    <a:pt x="560" y="839"/>
                    <a:pt x="546" y="829"/>
                    <a:pt x="519" y="804"/>
                  </a:cubicBezTo>
                  <a:cubicBezTo>
                    <a:pt x="521" y="757"/>
                    <a:pt x="521" y="757"/>
                    <a:pt x="521" y="757"/>
                  </a:cubicBezTo>
                  <a:cubicBezTo>
                    <a:pt x="521" y="757"/>
                    <a:pt x="498" y="740"/>
                    <a:pt x="500" y="766"/>
                  </a:cubicBezTo>
                  <a:cubicBezTo>
                    <a:pt x="498" y="802"/>
                    <a:pt x="498" y="802"/>
                    <a:pt x="498" y="802"/>
                  </a:cubicBezTo>
                  <a:cubicBezTo>
                    <a:pt x="498" y="802"/>
                    <a:pt x="405" y="854"/>
                    <a:pt x="333" y="766"/>
                  </a:cubicBezTo>
                  <a:cubicBezTo>
                    <a:pt x="317" y="780"/>
                    <a:pt x="317" y="780"/>
                    <a:pt x="317" y="780"/>
                  </a:cubicBezTo>
                  <a:cubicBezTo>
                    <a:pt x="317" y="780"/>
                    <a:pt x="235" y="840"/>
                    <a:pt x="144" y="788"/>
                  </a:cubicBezTo>
                  <a:cubicBezTo>
                    <a:pt x="144" y="788"/>
                    <a:pt x="16" y="736"/>
                    <a:pt x="115" y="587"/>
                  </a:cubicBezTo>
                  <a:cubicBezTo>
                    <a:pt x="115" y="587"/>
                    <a:pt x="70" y="490"/>
                    <a:pt x="138" y="436"/>
                  </a:cubicBezTo>
                  <a:cubicBezTo>
                    <a:pt x="138" y="436"/>
                    <a:pt x="186" y="630"/>
                    <a:pt x="391" y="595"/>
                  </a:cubicBezTo>
                  <a:cubicBezTo>
                    <a:pt x="391" y="595"/>
                    <a:pt x="418" y="626"/>
                    <a:pt x="444" y="635"/>
                  </a:cubicBezTo>
                  <a:cubicBezTo>
                    <a:pt x="382" y="641"/>
                    <a:pt x="382" y="641"/>
                    <a:pt x="382" y="641"/>
                  </a:cubicBezTo>
                  <a:cubicBezTo>
                    <a:pt x="382" y="641"/>
                    <a:pt x="349" y="668"/>
                    <a:pt x="391" y="680"/>
                  </a:cubicBezTo>
                  <a:cubicBezTo>
                    <a:pt x="391" y="680"/>
                    <a:pt x="579" y="676"/>
                    <a:pt x="686" y="488"/>
                  </a:cubicBezTo>
                  <a:lnTo>
                    <a:pt x="686" y="1048"/>
                  </a:lnTo>
                  <a:close/>
                  <a:moveTo>
                    <a:pt x="686" y="374"/>
                  </a:moveTo>
                  <a:cubicBezTo>
                    <a:pt x="641" y="562"/>
                    <a:pt x="500" y="612"/>
                    <a:pt x="500" y="612"/>
                  </a:cubicBezTo>
                  <a:cubicBezTo>
                    <a:pt x="372" y="608"/>
                    <a:pt x="401" y="479"/>
                    <a:pt x="401" y="479"/>
                  </a:cubicBezTo>
                  <a:cubicBezTo>
                    <a:pt x="411" y="479"/>
                    <a:pt x="428" y="473"/>
                    <a:pt x="428" y="473"/>
                  </a:cubicBezTo>
                  <a:cubicBezTo>
                    <a:pt x="458" y="454"/>
                    <a:pt x="428" y="454"/>
                    <a:pt x="428" y="454"/>
                  </a:cubicBezTo>
                  <a:cubicBezTo>
                    <a:pt x="361" y="471"/>
                    <a:pt x="357" y="440"/>
                    <a:pt x="357" y="440"/>
                  </a:cubicBezTo>
                  <a:cubicBezTo>
                    <a:pt x="335" y="428"/>
                    <a:pt x="333" y="446"/>
                    <a:pt x="333" y="446"/>
                  </a:cubicBezTo>
                  <a:cubicBezTo>
                    <a:pt x="333" y="454"/>
                    <a:pt x="364" y="481"/>
                    <a:pt x="364" y="481"/>
                  </a:cubicBezTo>
                  <a:cubicBezTo>
                    <a:pt x="362" y="502"/>
                    <a:pt x="374" y="562"/>
                    <a:pt x="374" y="562"/>
                  </a:cubicBezTo>
                  <a:cubicBezTo>
                    <a:pt x="345" y="568"/>
                    <a:pt x="299" y="562"/>
                    <a:pt x="299" y="562"/>
                  </a:cubicBezTo>
                  <a:cubicBezTo>
                    <a:pt x="175" y="535"/>
                    <a:pt x="169" y="392"/>
                    <a:pt x="169" y="392"/>
                  </a:cubicBezTo>
                  <a:cubicBezTo>
                    <a:pt x="165" y="262"/>
                    <a:pt x="279" y="241"/>
                    <a:pt x="279" y="241"/>
                  </a:cubicBezTo>
                  <a:cubicBezTo>
                    <a:pt x="329" y="131"/>
                    <a:pt x="432" y="144"/>
                    <a:pt x="432" y="144"/>
                  </a:cubicBezTo>
                  <a:cubicBezTo>
                    <a:pt x="426" y="237"/>
                    <a:pt x="477" y="270"/>
                    <a:pt x="477" y="270"/>
                  </a:cubicBezTo>
                  <a:cubicBezTo>
                    <a:pt x="519" y="307"/>
                    <a:pt x="575" y="310"/>
                    <a:pt x="575" y="310"/>
                  </a:cubicBezTo>
                  <a:cubicBezTo>
                    <a:pt x="572" y="316"/>
                    <a:pt x="589" y="341"/>
                    <a:pt x="589" y="341"/>
                  </a:cubicBezTo>
                  <a:cubicBezTo>
                    <a:pt x="612" y="357"/>
                    <a:pt x="606" y="328"/>
                    <a:pt x="606" y="328"/>
                  </a:cubicBezTo>
                  <a:cubicBezTo>
                    <a:pt x="583" y="285"/>
                    <a:pt x="602" y="256"/>
                    <a:pt x="602" y="256"/>
                  </a:cubicBezTo>
                  <a:cubicBezTo>
                    <a:pt x="608" y="243"/>
                    <a:pt x="598" y="239"/>
                    <a:pt x="598" y="239"/>
                  </a:cubicBezTo>
                  <a:cubicBezTo>
                    <a:pt x="571" y="227"/>
                    <a:pt x="575" y="279"/>
                    <a:pt x="575" y="279"/>
                  </a:cubicBezTo>
                  <a:cubicBezTo>
                    <a:pt x="514" y="268"/>
                    <a:pt x="499" y="248"/>
                    <a:pt x="499" y="248"/>
                  </a:cubicBezTo>
                  <a:cubicBezTo>
                    <a:pt x="418" y="170"/>
                    <a:pt x="499" y="81"/>
                    <a:pt x="499" y="81"/>
                  </a:cubicBezTo>
                  <a:cubicBezTo>
                    <a:pt x="622" y="0"/>
                    <a:pt x="686" y="129"/>
                    <a:pt x="686" y="129"/>
                  </a:cubicBezTo>
                  <a:lnTo>
                    <a:pt x="686" y="374"/>
                  </a:ln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grpSp>
      <p:sp>
        <p:nvSpPr>
          <p:cNvPr id="843" name="Google Shape;843;g78ea997ca9_0_834"/>
          <p:cNvSpPr/>
          <p:nvPr/>
        </p:nvSpPr>
        <p:spPr>
          <a:xfrm>
            <a:off x="7985696" y="2789821"/>
            <a:ext cx="158183" cy="870002"/>
          </a:xfrm>
          <a:custGeom>
            <a:avLst/>
            <a:gdLst/>
            <a:ahLst/>
            <a:cxnLst/>
            <a:rect l="l" t="t" r="r" b="b"/>
            <a:pathLst>
              <a:path w="69" h="379" extrusionOk="0">
                <a:moveTo>
                  <a:pt x="35" y="0"/>
                </a:moveTo>
                <a:cubicBezTo>
                  <a:pt x="15" y="0"/>
                  <a:pt x="0" y="15"/>
                  <a:pt x="0" y="34"/>
                </a:cubicBezTo>
                <a:cubicBezTo>
                  <a:pt x="0" y="344"/>
                  <a:pt x="0" y="344"/>
                  <a:pt x="0" y="344"/>
                </a:cubicBezTo>
                <a:cubicBezTo>
                  <a:pt x="0" y="364"/>
                  <a:pt x="15" y="379"/>
                  <a:pt x="35" y="379"/>
                </a:cubicBezTo>
                <a:cubicBezTo>
                  <a:pt x="54" y="379"/>
                  <a:pt x="69" y="364"/>
                  <a:pt x="69" y="344"/>
                </a:cubicBezTo>
                <a:cubicBezTo>
                  <a:pt x="69" y="34"/>
                  <a:pt x="69" y="34"/>
                  <a:pt x="69" y="34"/>
                </a:cubicBezTo>
                <a:cubicBezTo>
                  <a:pt x="69" y="15"/>
                  <a:pt x="54" y="0"/>
                  <a:pt x="35"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4" name="Google Shape;844;g78ea997ca9_0_834"/>
          <p:cNvSpPr/>
          <p:nvPr/>
        </p:nvSpPr>
        <p:spPr>
          <a:xfrm>
            <a:off x="9788968" y="5252939"/>
            <a:ext cx="872260" cy="160441"/>
          </a:xfrm>
          <a:custGeom>
            <a:avLst/>
            <a:gdLst/>
            <a:ahLst/>
            <a:cxnLst/>
            <a:rect l="l" t="t" r="r" b="b"/>
            <a:pathLst>
              <a:path w="380" h="70" extrusionOk="0">
                <a:moveTo>
                  <a:pt x="345" y="0"/>
                </a:moveTo>
                <a:cubicBezTo>
                  <a:pt x="35" y="0"/>
                  <a:pt x="35" y="0"/>
                  <a:pt x="35" y="0"/>
                </a:cubicBezTo>
                <a:cubicBezTo>
                  <a:pt x="16" y="0"/>
                  <a:pt x="0" y="15"/>
                  <a:pt x="0" y="35"/>
                </a:cubicBezTo>
                <a:cubicBezTo>
                  <a:pt x="0" y="54"/>
                  <a:pt x="16" y="70"/>
                  <a:pt x="35" y="70"/>
                </a:cubicBezTo>
                <a:cubicBezTo>
                  <a:pt x="345" y="70"/>
                  <a:pt x="345" y="70"/>
                  <a:pt x="345" y="70"/>
                </a:cubicBezTo>
                <a:cubicBezTo>
                  <a:pt x="364" y="70"/>
                  <a:pt x="380" y="54"/>
                  <a:pt x="380" y="35"/>
                </a:cubicBezTo>
                <a:cubicBezTo>
                  <a:pt x="380" y="15"/>
                  <a:pt x="364" y="0"/>
                  <a:pt x="345" y="0"/>
                </a:cubicBezTo>
                <a:close/>
              </a:path>
            </a:pathLst>
          </a:cu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5" name="Google Shape;845;g78ea997ca9_0_834"/>
          <p:cNvSpPr/>
          <p:nvPr/>
        </p:nvSpPr>
        <p:spPr>
          <a:xfrm>
            <a:off x="5459308" y="5252939"/>
            <a:ext cx="867740" cy="160441"/>
          </a:xfrm>
          <a:custGeom>
            <a:avLst/>
            <a:gdLst/>
            <a:ahLst/>
            <a:cxnLst/>
            <a:rect l="l" t="t" r="r" b="b"/>
            <a:pathLst>
              <a:path w="379" h="70" extrusionOk="0">
                <a:moveTo>
                  <a:pt x="345" y="0"/>
                </a:moveTo>
                <a:cubicBezTo>
                  <a:pt x="35" y="0"/>
                  <a:pt x="35" y="0"/>
                  <a:pt x="35" y="0"/>
                </a:cubicBezTo>
                <a:cubicBezTo>
                  <a:pt x="15" y="0"/>
                  <a:pt x="0" y="15"/>
                  <a:pt x="0" y="35"/>
                </a:cubicBezTo>
                <a:cubicBezTo>
                  <a:pt x="0" y="54"/>
                  <a:pt x="15" y="70"/>
                  <a:pt x="35" y="70"/>
                </a:cubicBezTo>
                <a:cubicBezTo>
                  <a:pt x="345" y="70"/>
                  <a:pt x="345" y="70"/>
                  <a:pt x="345" y="70"/>
                </a:cubicBezTo>
                <a:cubicBezTo>
                  <a:pt x="364" y="70"/>
                  <a:pt x="379" y="54"/>
                  <a:pt x="379" y="35"/>
                </a:cubicBezTo>
                <a:cubicBezTo>
                  <a:pt x="379" y="15"/>
                  <a:pt x="364" y="0"/>
                  <a:pt x="345"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6" name="Google Shape;846;g78ea997ca9_0_834"/>
          <p:cNvSpPr/>
          <p:nvPr/>
        </p:nvSpPr>
        <p:spPr>
          <a:xfrm>
            <a:off x="9174319" y="3352497"/>
            <a:ext cx="662103" cy="662105"/>
          </a:xfrm>
          <a:custGeom>
            <a:avLst/>
            <a:gdLst/>
            <a:ahLst/>
            <a:cxnLst/>
            <a:rect l="l" t="t" r="r" b="b"/>
            <a:pathLst>
              <a:path w="289" h="289" extrusionOk="0">
                <a:moveTo>
                  <a:pt x="279" y="10"/>
                </a:moveTo>
                <a:cubicBezTo>
                  <a:pt x="272" y="3"/>
                  <a:pt x="263" y="0"/>
                  <a:pt x="254" y="0"/>
                </a:cubicBezTo>
                <a:cubicBezTo>
                  <a:pt x="245" y="0"/>
                  <a:pt x="236" y="3"/>
                  <a:pt x="229" y="10"/>
                </a:cubicBezTo>
                <a:cubicBezTo>
                  <a:pt x="10" y="229"/>
                  <a:pt x="10" y="229"/>
                  <a:pt x="10" y="229"/>
                </a:cubicBezTo>
                <a:cubicBezTo>
                  <a:pt x="4" y="236"/>
                  <a:pt x="0" y="244"/>
                  <a:pt x="0" y="254"/>
                </a:cubicBezTo>
                <a:cubicBezTo>
                  <a:pt x="0" y="263"/>
                  <a:pt x="4" y="272"/>
                  <a:pt x="10" y="278"/>
                </a:cubicBezTo>
                <a:cubicBezTo>
                  <a:pt x="17" y="285"/>
                  <a:pt x="26" y="289"/>
                  <a:pt x="35" y="289"/>
                </a:cubicBezTo>
                <a:cubicBezTo>
                  <a:pt x="44" y="289"/>
                  <a:pt x="53" y="285"/>
                  <a:pt x="60" y="278"/>
                </a:cubicBezTo>
                <a:cubicBezTo>
                  <a:pt x="279" y="59"/>
                  <a:pt x="279" y="59"/>
                  <a:pt x="279" y="59"/>
                </a:cubicBezTo>
                <a:cubicBezTo>
                  <a:pt x="285" y="53"/>
                  <a:pt x="289" y="44"/>
                  <a:pt x="289" y="35"/>
                </a:cubicBezTo>
                <a:cubicBezTo>
                  <a:pt x="289" y="25"/>
                  <a:pt x="285" y="17"/>
                  <a:pt x="279" y="1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7" name="Google Shape;847;g78ea997ca9_0_834"/>
          <p:cNvSpPr/>
          <p:nvPr/>
        </p:nvSpPr>
        <p:spPr>
          <a:xfrm>
            <a:off x="6293153" y="3352497"/>
            <a:ext cx="662103" cy="662105"/>
          </a:xfrm>
          <a:custGeom>
            <a:avLst/>
            <a:gdLst/>
            <a:ahLst/>
            <a:cxnLst/>
            <a:rect l="l" t="t" r="r" b="b"/>
            <a:pathLst>
              <a:path w="289" h="289" extrusionOk="0">
                <a:moveTo>
                  <a:pt x="60" y="10"/>
                </a:moveTo>
                <a:cubicBezTo>
                  <a:pt x="53" y="3"/>
                  <a:pt x="44" y="0"/>
                  <a:pt x="35" y="0"/>
                </a:cubicBezTo>
                <a:cubicBezTo>
                  <a:pt x="26" y="0"/>
                  <a:pt x="17" y="3"/>
                  <a:pt x="10" y="10"/>
                </a:cubicBezTo>
                <a:cubicBezTo>
                  <a:pt x="4" y="17"/>
                  <a:pt x="0" y="25"/>
                  <a:pt x="0" y="35"/>
                </a:cubicBezTo>
                <a:cubicBezTo>
                  <a:pt x="0" y="44"/>
                  <a:pt x="4" y="53"/>
                  <a:pt x="10" y="59"/>
                </a:cubicBezTo>
                <a:cubicBezTo>
                  <a:pt x="229" y="278"/>
                  <a:pt x="229" y="278"/>
                  <a:pt x="229" y="278"/>
                </a:cubicBezTo>
                <a:cubicBezTo>
                  <a:pt x="236" y="285"/>
                  <a:pt x="245" y="289"/>
                  <a:pt x="254" y="289"/>
                </a:cubicBezTo>
                <a:cubicBezTo>
                  <a:pt x="263" y="289"/>
                  <a:pt x="272" y="285"/>
                  <a:pt x="279" y="278"/>
                </a:cubicBezTo>
                <a:cubicBezTo>
                  <a:pt x="285" y="272"/>
                  <a:pt x="289" y="263"/>
                  <a:pt x="289" y="254"/>
                </a:cubicBezTo>
                <a:cubicBezTo>
                  <a:pt x="289" y="244"/>
                  <a:pt x="285" y="236"/>
                  <a:pt x="279" y="229"/>
                </a:cubicBezTo>
                <a:lnTo>
                  <a:pt x="60" y="1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SemiBold"/>
              <a:ea typeface="Open Sans SemiBold"/>
              <a:cs typeface="Open Sans SemiBold"/>
              <a:sym typeface="Open Sans SemiBold"/>
            </a:endParaRPr>
          </a:p>
        </p:txBody>
      </p:sp>
      <p:sp>
        <p:nvSpPr>
          <p:cNvPr id="848" name="Google Shape;848;g78ea997ca9_0_834"/>
          <p:cNvSpPr txBox="1"/>
          <p:nvPr/>
        </p:nvSpPr>
        <p:spPr>
          <a:xfrm>
            <a:off x="10905068" y="5063442"/>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Built-in features</a:t>
            </a:r>
            <a:endParaRPr sz="2200" b="1" i="0" u="none" strike="noStrike" cap="none">
              <a:solidFill>
                <a:srgbClr val="3F3F3F"/>
              </a:solidFill>
              <a:latin typeface="Open Sans SemiBold"/>
              <a:ea typeface="Open Sans SemiBold"/>
              <a:cs typeface="Open Sans SemiBold"/>
              <a:sym typeface="Open Sans SemiBold"/>
            </a:endParaRPr>
          </a:p>
        </p:txBody>
      </p:sp>
      <p:sp>
        <p:nvSpPr>
          <p:cNvPr id="849" name="Google Shape;849;g78ea997ca9_0_834"/>
          <p:cNvSpPr txBox="1"/>
          <p:nvPr/>
        </p:nvSpPr>
        <p:spPr>
          <a:xfrm>
            <a:off x="10227735" y="2953009"/>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Ease of setup </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850" name="Google Shape;850;g78ea997ca9_0_834"/>
          <p:cNvSpPr txBox="1"/>
          <p:nvPr/>
        </p:nvSpPr>
        <p:spPr>
          <a:xfrm>
            <a:off x="6271518" y="1898201"/>
            <a:ext cx="3729900" cy="63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Competent docs</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851" name="Google Shape;851;g78ea997ca9_0_834"/>
          <p:cNvSpPr txBox="1"/>
          <p:nvPr/>
        </p:nvSpPr>
        <p:spPr>
          <a:xfrm>
            <a:off x="1364721" y="2865569"/>
            <a:ext cx="4470300" cy="1077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Extensive VSC support</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852" name="Google Shape;852;g78ea997ca9_0_834"/>
          <p:cNvSpPr txBox="1"/>
          <p:nvPr/>
        </p:nvSpPr>
        <p:spPr>
          <a:xfrm>
            <a:off x="609593" y="5063436"/>
            <a:ext cx="4470300" cy="632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.NET support</a:t>
            </a:r>
            <a:endParaRPr sz="2200" b="1" i="0" u="none" strike="noStrike" cap="none">
              <a:solidFill>
                <a:srgbClr val="3F3F3F"/>
              </a:solidFill>
              <a:latin typeface="Open Sans SemiBold"/>
              <a:ea typeface="Open Sans SemiBold"/>
              <a:cs typeface="Open Sans SemiBold"/>
              <a:sym typeface="Open Sans SemiBold"/>
            </a:endParaRPr>
          </a:p>
        </p:txBody>
      </p:sp>
      <p:pic>
        <p:nvPicPr>
          <p:cNvPr id="853" name="Google Shape;853;g78ea997ca9_0_834"/>
          <p:cNvPicPr preferRelativeResize="0"/>
          <p:nvPr/>
        </p:nvPicPr>
        <p:blipFill rotWithShape="1">
          <a:blip r:embed="rId3">
            <a:alphaModFix/>
          </a:blip>
          <a:srcRect t="6807" b="6798"/>
          <a:stretch/>
        </p:blipFill>
        <p:spPr>
          <a:xfrm>
            <a:off x="5687743" y="882733"/>
            <a:ext cx="4909989"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g658cc98c81_3_7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Drawbacks of TeamCity</a:t>
            </a:r>
            <a:endParaRPr/>
          </a:p>
        </p:txBody>
      </p:sp>
      <p:grpSp>
        <p:nvGrpSpPr>
          <p:cNvPr id="859" name="Google Shape;859;g658cc98c81_3_77"/>
          <p:cNvGrpSpPr/>
          <p:nvPr/>
        </p:nvGrpSpPr>
        <p:grpSpPr>
          <a:xfrm>
            <a:off x="3314700" y="2607412"/>
            <a:ext cx="11549400" cy="1502888"/>
            <a:chOff x="3314700" y="2593344"/>
            <a:chExt cx="11549400" cy="1502888"/>
          </a:xfrm>
        </p:grpSpPr>
        <p:sp>
          <p:nvSpPr>
            <p:cNvPr id="860" name="Google Shape;860;g658cc98c81_3_77"/>
            <p:cNvSpPr/>
            <p:nvPr/>
          </p:nvSpPr>
          <p:spPr>
            <a:xfrm>
              <a:off x="3314700" y="2593344"/>
              <a:ext cx="115494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861" name="Google Shape;861;g658cc98c81_3_77"/>
            <p:cNvSpPr txBox="1"/>
            <p:nvPr/>
          </p:nvSpPr>
          <p:spPr>
            <a:xfrm>
              <a:off x="3791774" y="2606732"/>
              <a:ext cx="10907917" cy="148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a:ea typeface="Open Sans"/>
                  <a:cs typeface="Open Sans"/>
                  <a:sym typeface="Open Sans"/>
                </a:rPr>
                <a:t>Steep learning curve</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TeamCity is bit complex and overwhelming for newcomer and may take developers some serious study before they are ready to use the tool in production.</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grpSp>
      <p:grpSp>
        <p:nvGrpSpPr>
          <p:cNvPr id="862" name="Google Shape;862;g658cc98c81_3_77"/>
          <p:cNvGrpSpPr/>
          <p:nvPr/>
        </p:nvGrpSpPr>
        <p:grpSpPr>
          <a:xfrm>
            <a:off x="3314700" y="4102764"/>
            <a:ext cx="11549400" cy="1489500"/>
            <a:chOff x="3314700" y="4102764"/>
            <a:chExt cx="11549400" cy="1489500"/>
          </a:xfrm>
        </p:grpSpPr>
        <p:sp>
          <p:nvSpPr>
            <p:cNvPr id="863" name="Google Shape;863;g658cc98c81_3_77"/>
            <p:cNvSpPr/>
            <p:nvPr/>
          </p:nvSpPr>
          <p:spPr>
            <a:xfrm>
              <a:off x="3314700" y="4102764"/>
              <a:ext cx="11549400" cy="1489500"/>
            </a:xfrm>
            <a:prstGeom prst="homePlate">
              <a:avLst>
                <a:gd name="adj" fmla="val 50000"/>
              </a:avLst>
            </a:prstGeom>
            <a:solidFill>
              <a:srgbClr val="F9DEC9"/>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864" name="Google Shape;864;g658cc98c81_3_77"/>
            <p:cNvSpPr txBox="1"/>
            <p:nvPr/>
          </p:nvSpPr>
          <p:spPr>
            <a:xfrm>
              <a:off x="3791777" y="4265360"/>
              <a:ext cx="101811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a:ea typeface="Open Sans"/>
                  <a:cs typeface="Open Sans"/>
                  <a:sym typeface="Open Sans"/>
                </a:rPr>
                <a:t>Manual upgrading process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Moving from one major version to another is a long process that has to be done manually on your server.</a:t>
              </a:r>
              <a:endParaRPr sz="1400" b="0" i="0" u="none" strike="noStrike" cap="none">
                <a:solidFill>
                  <a:srgbClr val="3F3F3F"/>
                </a:solidFill>
                <a:latin typeface="Arial"/>
                <a:ea typeface="Arial"/>
                <a:cs typeface="Arial"/>
                <a:sym typeface="Arial"/>
              </a:endParaRPr>
            </a:p>
          </p:txBody>
        </p:sp>
      </p:grpSp>
      <p:grpSp>
        <p:nvGrpSpPr>
          <p:cNvPr id="865" name="Google Shape;865;g658cc98c81_3_77"/>
          <p:cNvGrpSpPr/>
          <p:nvPr/>
        </p:nvGrpSpPr>
        <p:grpSpPr>
          <a:xfrm>
            <a:off x="1915684" y="2489681"/>
            <a:ext cx="1442764" cy="3879777"/>
            <a:chOff x="1915684" y="2489681"/>
            <a:chExt cx="1442764" cy="3879777"/>
          </a:xfrm>
        </p:grpSpPr>
        <p:grpSp>
          <p:nvGrpSpPr>
            <p:cNvPr id="866" name="Google Shape;866;g658cc98c81_3_77"/>
            <p:cNvGrpSpPr/>
            <p:nvPr/>
          </p:nvGrpSpPr>
          <p:grpSpPr>
            <a:xfrm>
              <a:off x="1915684" y="2912088"/>
              <a:ext cx="1258800" cy="3457370"/>
              <a:chOff x="1915684" y="2642121"/>
              <a:chExt cx="1258800" cy="3457370"/>
            </a:xfrm>
          </p:grpSpPr>
          <p:grpSp>
            <p:nvGrpSpPr>
              <p:cNvPr id="867" name="Google Shape;867;g658cc98c81_3_77"/>
              <p:cNvGrpSpPr/>
              <p:nvPr/>
            </p:nvGrpSpPr>
            <p:grpSpPr>
              <a:xfrm>
                <a:off x="2109723" y="2642121"/>
                <a:ext cx="746384" cy="747482"/>
                <a:chOff x="1799861" y="2555635"/>
                <a:chExt cx="1023566" cy="1025072"/>
              </a:xfrm>
            </p:grpSpPr>
            <p:sp>
              <p:nvSpPr>
                <p:cNvPr id="868" name="Google Shape;868;g658cc98c81_3_77"/>
                <p:cNvSpPr/>
                <p:nvPr/>
              </p:nvSpPr>
              <p:spPr>
                <a:xfrm>
                  <a:off x="1799861" y="2555635"/>
                  <a:ext cx="1023566" cy="517804"/>
                </a:xfrm>
                <a:custGeom>
                  <a:avLst/>
                  <a:gdLst/>
                  <a:ahLst/>
                  <a:cxnLst/>
                  <a:rect l="l" t="t" r="r" b="b"/>
                  <a:pathLst>
                    <a:path w="896" h="453" extrusionOk="0">
                      <a:moveTo>
                        <a:pt x="896" y="340"/>
                      </a:moveTo>
                      <a:cubicBezTo>
                        <a:pt x="829" y="340"/>
                        <a:pt x="761" y="340"/>
                        <a:pt x="694" y="340"/>
                      </a:cubicBezTo>
                      <a:cubicBezTo>
                        <a:pt x="688" y="340"/>
                        <a:pt x="679" y="343"/>
                        <a:pt x="676" y="335"/>
                      </a:cubicBezTo>
                      <a:cubicBezTo>
                        <a:pt x="674" y="329"/>
                        <a:pt x="682" y="325"/>
                        <a:pt x="686" y="321"/>
                      </a:cubicBezTo>
                      <a:cubicBezTo>
                        <a:pt x="704" y="302"/>
                        <a:pt x="723" y="282"/>
                        <a:pt x="742" y="264"/>
                      </a:cubicBezTo>
                      <a:cubicBezTo>
                        <a:pt x="755" y="253"/>
                        <a:pt x="757" y="243"/>
                        <a:pt x="746" y="229"/>
                      </a:cubicBezTo>
                      <a:cubicBezTo>
                        <a:pt x="689" y="153"/>
                        <a:pt x="614" y="104"/>
                        <a:pt x="520" y="85"/>
                      </a:cubicBezTo>
                      <a:cubicBezTo>
                        <a:pt x="322" y="46"/>
                        <a:pt x="136" y="170"/>
                        <a:pt x="88" y="360"/>
                      </a:cubicBezTo>
                      <a:cubicBezTo>
                        <a:pt x="82" y="383"/>
                        <a:pt x="79" y="408"/>
                        <a:pt x="77" y="433"/>
                      </a:cubicBezTo>
                      <a:cubicBezTo>
                        <a:pt x="76" y="448"/>
                        <a:pt x="69" y="453"/>
                        <a:pt x="56" y="452"/>
                      </a:cubicBezTo>
                      <a:cubicBezTo>
                        <a:pt x="37" y="450"/>
                        <a:pt x="19" y="449"/>
                        <a:pt x="0" y="448"/>
                      </a:cubicBezTo>
                      <a:cubicBezTo>
                        <a:pt x="0" y="435"/>
                        <a:pt x="0" y="421"/>
                        <a:pt x="0" y="408"/>
                      </a:cubicBezTo>
                      <a:cubicBezTo>
                        <a:pt x="2" y="396"/>
                        <a:pt x="3" y="384"/>
                        <a:pt x="6" y="373"/>
                      </a:cubicBezTo>
                      <a:cubicBezTo>
                        <a:pt x="37" y="210"/>
                        <a:pt x="131" y="97"/>
                        <a:pt x="283" y="31"/>
                      </a:cubicBezTo>
                      <a:cubicBezTo>
                        <a:pt x="322" y="15"/>
                        <a:pt x="363" y="7"/>
                        <a:pt x="404" y="0"/>
                      </a:cubicBezTo>
                      <a:cubicBezTo>
                        <a:pt x="432" y="0"/>
                        <a:pt x="460" y="0"/>
                        <a:pt x="488" y="0"/>
                      </a:cubicBezTo>
                      <a:cubicBezTo>
                        <a:pt x="491" y="1"/>
                        <a:pt x="493" y="2"/>
                        <a:pt x="496" y="3"/>
                      </a:cubicBezTo>
                      <a:cubicBezTo>
                        <a:pt x="624" y="16"/>
                        <a:pt x="727" y="76"/>
                        <a:pt x="804" y="180"/>
                      </a:cubicBezTo>
                      <a:cubicBezTo>
                        <a:pt x="813" y="191"/>
                        <a:pt x="818" y="188"/>
                        <a:pt x="826" y="180"/>
                      </a:cubicBezTo>
                      <a:cubicBezTo>
                        <a:pt x="849" y="157"/>
                        <a:pt x="873" y="135"/>
                        <a:pt x="896" y="112"/>
                      </a:cubicBezTo>
                      <a:cubicBezTo>
                        <a:pt x="896" y="188"/>
                        <a:pt x="896" y="264"/>
                        <a:pt x="896" y="340"/>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69" name="Google Shape;869;g658cc98c81_3_77"/>
                <p:cNvSpPr/>
                <p:nvPr/>
              </p:nvSpPr>
              <p:spPr>
                <a:xfrm>
                  <a:off x="1799861" y="3067418"/>
                  <a:ext cx="1023566" cy="513289"/>
                </a:xfrm>
                <a:custGeom>
                  <a:avLst/>
                  <a:gdLst/>
                  <a:ahLst/>
                  <a:cxnLst/>
                  <a:rect l="l" t="t" r="r" b="b"/>
                  <a:pathLst>
                    <a:path w="896" h="449" extrusionOk="0">
                      <a:moveTo>
                        <a:pt x="0" y="113"/>
                      </a:moveTo>
                      <a:cubicBezTo>
                        <a:pt x="68" y="113"/>
                        <a:pt x="136" y="113"/>
                        <a:pt x="204" y="113"/>
                      </a:cubicBezTo>
                      <a:cubicBezTo>
                        <a:pt x="209" y="113"/>
                        <a:pt x="216" y="110"/>
                        <a:pt x="218" y="116"/>
                      </a:cubicBezTo>
                      <a:cubicBezTo>
                        <a:pt x="220" y="122"/>
                        <a:pt x="213" y="125"/>
                        <a:pt x="210" y="129"/>
                      </a:cubicBezTo>
                      <a:cubicBezTo>
                        <a:pt x="191" y="148"/>
                        <a:pt x="172" y="168"/>
                        <a:pt x="152" y="187"/>
                      </a:cubicBezTo>
                      <a:cubicBezTo>
                        <a:pt x="141" y="198"/>
                        <a:pt x="140" y="206"/>
                        <a:pt x="149" y="220"/>
                      </a:cubicBezTo>
                      <a:cubicBezTo>
                        <a:pt x="272" y="395"/>
                        <a:pt x="532" y="424"/>
                        <a:pt x="690" y="282"/>
                      </a:cubicBezTo>
                      <a:cubicBezTo>
                        <a:pt x="768" y="212"/>
                        <a:pt x="811" y="126"/>
                        <a:pt x="819" y="22"/>
                      </a:cubicBezTo>
                      <a:cubicBezTo>
                        <a:pt x="820" y="5"/>
                        <a:pt x="826" y="0"/>
                        <a:pt x="842" y="0"/>
                      </a:cubicBezTo>
                      <a:cubicBezTo>
                        <a:pt x="860" y="1"/>
                        <a:pt x="878" y="1"/>
                        <a:pt x="896" y="1"/>
                      </a:cubicBezTo>
                      <a:cubicBezTo>
                        <a:pt x="896" y="16"/>
                        <a:pt x="896" y="30"/>
                        <a:pt x="896" y="45"/>
                      </a:cubicBezTo>
                      <a:cubicBezTo>
                        <a:pt x="889" y="90"/>
                        <a:pt x="878" y="135"/>
                        <a:pt x="860" y="177"/>
                      </a:cubicBezTo>
                      <a:cubicBezTo>
                        <a:pt x="813" y="283"/>
                        <a:pt x="739" y="363"/>
                        <a:pt x="632" y="410"/>
                      </a:cubicBezTo>
                      <a:cubicBezTo>
                        <a:pt x="588" y="429"/>
                        <a:pt x="543" y="440"/>
                        <a:pt x="496" y="449"/>
                      </a:cubicBezTo>
                      <a:cubicBezTo>
                        <a:pt x="464" y="449"/>
                        <a:pt x="432" y="449"/>
                        <a:pt x="400" y="449"/>
                      </a:cubicBezTo>
                      <a:cubicBezTo>
                        <a:pt x="396" y="448"/>
                        <a:pt x="392" y="446"/>
                        <a:pt x="389" y="446"/>
                      </a:cubicBezTo>
                      <a:cubicBezTo>
                        <a:pt x="269" y="429"/>
                        <a:pt x="173" y="372"/>
                        <a:pt x="98" y="278"/>
                      </a:cubicBezTo>
                      <a:cubicBezTo>
                        <a:pt x="87" y="264"/>
                        <a:pt x="81" y="260"/>
                        <a:pt x="66" y="275"/>
                      </a:cubicBezTo>
                      <a:cubicBezTo>
                        <a:pt x="45" y="296"/>
                        <a:pt x="27" y="322"/>
                        <a:pt x="0" y="337"/>
                      </a:cubicBezTo>
                      <a:cubicBezTo>
                        <a:pt x="0" y="262"/>
                        <a:pt x="0" y="188"/>
                        <a:pt x="0" y="113"/>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0" name="Google Shape;870;g658cc98c81_3_77"/>
                <p:cNvSpPr/>
                <p:nvPr/>
              </p:nvSpPr>
              <p:spPr>
                <a:xfrm>
                  <a:off x="2219825" y="2683580"/>
                  <a:ext cx="261912" cy="553930"/>
                </a:xfrm>
                <a:custGeom>
                  <a:avLst/>
                  <a:gdLst/>
                  <a:ahLst/>
                  <a:cxnLst/>
                  <a:rect l="l" t="t" r="r" b="b"/>
                  <a:pathLst>
                    <a:path w="229" h="484" extrusionOk="0">
                      <a:moveTo>
                        <a:pt x="121" y="150"/>
                      </a:moveTo>
                      <a:cubicBezTo>
                        <a:pt x="121" y="185"/>
                        <a:pt x="121" y="220"/>
                        <a:pt x="121" y="254"/>
                      </a:cubicBezTo>
                      <a:cubicBezTo>
                        <a:pt x="121" y="265"/>
                        <a:pt x="123" y="273"/>
                        <a:pt x="131" y="281"/>
                      </a:cubicBezTo>
                      <a:cubicBezTo>
                        <a:pt x="150" y="297"/>
                        <a:pt x="159" y="318"/>
                        <a:pt x="155" y="343"/>
                      </a:cubicBezTo>
                      <a:cubicBezTo>
                        <a:pt x="154" y="354"/>
                        <a:pt x="160" y="361"/>
                        <a:pt x="166" y="367"/>
                      </a:cubicBezTo>
                      <a:cubicBezTo>
                        <a:pt x="181" y="382"/>
                        <a:pt x="196" y="396"/>
                        <a:pt x="210" y="411"/>
                      </a:cubicBezTo>
                      <a:cubicBezTo>
                        <a:pt x="229" y="432"/>
                        <a:pt x="229" y="451"/>
                        <a:pt x="212" y="468"/>
                      </a:cubicBezTo>
                      <a:cubicBezTo>
                        <a:pt x="196" y="484"/>
                        <a:pt x="177" y="483"/>
                        <a:pt x="157" y="466"/>
                      </a:cubicBezTo>
                      <a:cubicBezTo>
                        <a:pt x="150" y="460"/>
                        <a:pt x="143" y="453"/>
                        <a:pt x="137" y="446"/>
                      </a:cubicBezTo>
                      <a:cubicBezTo>
                        <a:pt x="118" y="426"/>
                        <a:pt x="100" y="410"/>
                        <a:pt x="68" y="410"/>
                      </a:cubicBezTo>
                      <a:cubicBezTo>
                        <a:pt x="41" y="411"/>
                        <a:pt x="21" y="390"/>
                        <a:pt x="11" y="364"/>
                      </a:cubicBezTo>
                      <a:cubicBezTo>
                        <a:pt x="0" y="336"/>
                        <a:pt x="3" y="309"/>
                        <a:pt x="24" y="288"/>
                      </a:cubicBezTo>
                      <a:cubicBezTo>
                        <a:pt x="38" y="274"/>
                        <a:pt x="42" y="259"/>
                        <a:pt x="42" y="240"/>
                      </a:cubicBezTo>
                      <a:cubicBezTo>
                        <a:pt x="41" y="178"/>
                        <a:pt x="41" y="117"/>
                        <a:pt x="41" y="56"/>
                      </a:cubicBezTo>
                      <a:cubicBezTo>
                        <a:pt x="41" y="45"/>
                        <a:pt x="42" y="35"/>
                        <a:pt x="45" y="24"/>
                      </a:cubicBezTo>
                      <a:cubicBezTo>
                        <a:pt x="51" y="7"/>
                        <a:pt x="64" y="0"/>
                        <a:pt x="82" y="0"/>
                      </a:cubicBezTo>
                      <a:cubicBezTo>
                        <a:pt x="99" y="0"/>
                        <a:pt x="111" y="8"/>
                        <a:pt x="117" y="25"/>
                      </a:cubicBezTo>
                      <a:cubicBezTo>
                        <a:pt x="120" y="34"/>
                        <a:pt x="121" y="44"/>
                        <a:pt x="121" y="54"/>
                      </a:cubicBezTo>
                      <a:cubicBezTo>
                        <a:pt x="121" y="86"/>
                        <a:pt x="121" y="118"/>
                        <a:pt x="121" y="150"/>
                      </a:cubicBezTo>
                      <a:close/>
                      <a:moveTo>
                        <a:pt x="81" y="301"/>
                      </a:moveTo>
                      <a:cubicBezTo>
                        <a:pt x="61" y="301"/>
                        <a:pt x="45" y="317"/>
                        <a:pt x="46" y="337"/>
                      </a:cubicBezTo>
                      <a:cubicBezTo>
                        <a:pt x="46" y="355"/>
                        <a:pt x="62" y="371"/>
                        <a:pt x="81" y="372"/>
                      </a:cubicBezTo>
                      <a:cubicBezTo>
                        <a:pt x="101" y="372"/>
                        <a:pt x="116" y="357"/>
                        <a:pt x="116" y="337"/>
                      </a:cubicBezTo>
                      <a:cubicBezTo>
                        <a:pt x="117" y="317"/>
                        <a:pt x="101" y="301"/>
                        <a:pt x="81" y="30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1" name="Google Shape;871;g658cc98c81_3_77"/>
                <p:cNvSpPr/>
                <p:nvPr/>
              </p:nvSpPr>
              <p:spPr>
                <a:xfrm>
                  <a:off x="2024143" y="2781422"/>
                  <a:ext cx="87304" cy="88810"/>
                </a:xfrm>
                <a:custGeom>
                  <a:avLst/>
                  <a:gdLst/>
                  <a:ahLst/>
                  <a:cxnLst/>
                  <a:rect l="l" t="t" r="r" b="b"/>
                  <a:pathLst>
                    <a:path w="77" h="77" extrusionOk="0">
                      <a:moveTo>
                        <a:pt x="76" y="37"/>
                      </a:moveTo>
                      <a:cubicBezTo>
                        <a:pt x="77" y="60"/>
                        <a:pt x="61" y="77"/>
                        <a:pt x="39" y="77"/>
                      </a:cubicBezTo>
                      <a:cubicBezTo>
                        <a:pt x="20" y="76"/>
                        <a:pt x="2" y="59"/>
                        <a:pt x="1" y="40"/>
                      </a:cubicBezTo>
                      <a:cubicBezTo>
                        <a:pt x="0" y="19"/>
                        <a:pt x="19" y="0"/>
                        <a:pt x="40" y="0"/>
                      </a:cubicBezTo>
                      <a:cubicBezTo>
                        <a:pt x="61"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2" name="Google Shape;872;g658cc98c81_3_77"/>
                <p:cNvSpPr/>
                <p:nvPr/>
              </p:nvSpPr>
              <p:spPr>
                <a:xfrm>
                  <a:off x="2511842" y="2781422"/>
                  <a:ext cx="87304" cy="88810"/>
                </a:xfrm>
                <a:custGeom>
                  <a:avLst/>
                  <a:gdLst/>
                  <a:ahLst/>
                  <a:cxnLst/>
                  <a:rect l="l" t="t" r="r" b="b"/>
                  <a:pathLst>
                    <a:path w="77" h="77" extrusionOk="0">
                      <a:moveTo>
                        <a:pt x="1" y="39"/>
                      </a:moveTo>
                      <a:cubicBezTo>
                        <a:pt x="0" y="17"/>
                        <a:pt x="16" y="0"/>
                        <a:pt x="38" y="0"/>
                      </a:cubicBezTo>
                      <a:cubicBezTo>
                        <a:pt x="57" y="0"/>
                        <a:pt x="75" y="17"/>
                        <a:pt x="76" y="37"/>
                      </a:cubicBezTo>
                      <a:cubicBezTo>
                        <a:pt x="77" y="57"/>
                        <a:pt x="58" y="76"/>
                        <a:pt x="39" y="77"/>
                      </a:cubicBezTo>
                      <a:cubicBezTo>
                        <a:pt x="17" y="77"/>
                        <a:pt x="1" y="61"/>
                        <a:pt x="1"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3" name="Google Shape;873;g658cc98c81_3_77"/>
                <p:cNvSpPr/>
                <p:nvPr/>
              </p:nvSpPr>
              <p:spPr>
                <a:xfrm>
                  <a:off x="2267992" y="3365457"/>
                  <a:ext cx="87304" cy="88810"/>
                </a:xfrm>
                <a:custGeom>
                  <a:avLst/>
                  <a:gdLst/>
                  <a:ahLst/>
                  <a:cxnLst/>
                  <a:rect l="l" t="t" r="r" b="b"/>
                  <a:pathLst>
                    <a:path w="76" h="77" extrusionOk="0">
                      <a:moveTo>
                        <a:pt x="76" y="39"/>
                      </a:moveTo>
                      <a:cubicBezTo>
                        <a:pt x="76" y="59"/>
                        <a:pt x="60" y="75"/>
                        <a:pt x="40" y="76"/>
                      </a:cubicBezTo>
                      <a:cubicBezTo>
                        <a:pt x="18" y="77"/>
                        <a:pt x="1" y="61"/>
                        <a:pt x="0" y="40"/>
                      </a:cubicBezTo>
                      <a:cubicBezTo>
                        <a:pt x="0" y="19"/>
                        <a:pt x="17" y="1"/>
                        <a:pt x="37" y="0"/>
                      </a:cubicBezTo>
                      <a:cubicBezTo>
                        <a:pt x="57" y="0"/>
                        <a:pt x="75" y="18"/>
                        <a:pt x="76"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4" name="Google Shape;874;g658cc98c81_3_77"/>
                <p:cNvSpPr/>
                <p:nvPr/>
              </p:nvSpPr>
              <p:spPr>
                <a:xfrm>
                  <a:off x="1927807" y="3026776"/>
                  <a:ext cx="87304" cy="85799"/>
                </a:xfrm>
                <a:custGeom>
                  <a:avLst/>
                  <a:gdLst/>
                  <a:ahLst/>
                  <a:cxnLst/>
                  <a:rect l="l" t="t" r="r" b="b"/>
                  <a:pathLst>
                    <a:path w="76" h="75" extrusionOk="0">
                      <a:moveTo>
                        <a:pt x="76" y="37"/>
                      </a:moveTo>
                      <a:cubicBezTo>
                        <a:pt x="76" y="58"/>
                        <a:pt x="58" y="75"/>
                        <a:pt x="37" y="75"/>
                      </a:cubicBezTo>
                      <a:cubicBezTo>
                        <a:pt x="17" y="74"/>
                        <a:pt x="0" y="57"/>
                        <a:pt x="0" y="38"/>
                      </a:cubicBezTo>
                      <a:cubicBezTo>
                        <a:pt x="0" y="16"/>
                        <a:pt x="16" y="0"/>
                        <a:pt x="38" y="0"/>
                      </a:cubicBezTo>
                      <a:cubicBezTo>
                        <a:pt x="59"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5" name="Google Shape;875;g658cc98c81_3_77"/>
                <p:cNvSpPr/>
                <p:nvPr/>
              </p:nvSpPr>
              <p:spPr>
                <a:xfrm>
                  <a:off x="2609682" y="3025271"/>
                  <a:ext cx="87304" cy="87304"/>
                </a:xfrm>
                <a:custGeom>
                  <a:avLst/>
                  <a:gdLst/>
                  <a:ahLst/>
                  <a:cxnLst/>
                  <a:rect l="l" t="t" r="r" b="b"/>
                  <a:pathLst>
                    <a:path w="77" h="76" extrusionOk="0">
                      <a:moveTo>
                        <a:pt x="39" y="1"/>
                      </a:moveTo>
                      <a:cubicBezTo>
                        <a:pt x="60" y="1"/>
                        <a:pt x="77" y="18"/>
                        <a:pt x="76" y="39"/>
                      </a:cubicBezTo>
                      <a:cubicBezTo>
                        <a:pt x="75" y="59"/>
                        <a:pt x="58" y="76"/>
                        <a:pt x="38" y="76"/>
                      </a:cubicBezTo>
                      <a:cubicBezTo>
                        <a:pt x="18" y="76"/>
                        <a:pt x="0" y="58"/>
                        <a:pt x="0" y="37"/>
                      </a:cubicBezTo>
                      <a:cubicBezTo>
                        <a:pt x="0" y="17"/>
                        <a:pt x="18" y="0"/>
                        <a:pt x="39"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6" name="Google Shape;876;g658cc98c81_3_77"/>
                <p:cNvSpPr/>
                <p:nvPr/>
              </p:nvSpPr>
              <p:spPr>
                <a:xfrm>
                  <a:off x="2508831" y="3267615"/>
                  <a:ext cx="85799" cy="88810"/>
                </a:xfrm>
                <a:custGeom>
                  <a:avLst/>
                  <a:gdLst/>
                  <a:ahLst/>
                  <a:cxnLst/>
                  <a:rect l="l" t="t" r="r" b="b"/>
                  <a:pathLst>
                    <a:path w="75" h="77" extrusionOk="0">
                      <a:moveTo>
                        <a:pt x="36" y="1"/>
                      </a:moveTo>
                      <a:cubicBezTo>
                        <a:pt x="57" y="1"/>
                        <a:pt x="75" y="19"/>
                        <a:pt x="74" y="39"/>
                      </a:cubicBezTo>
                      <a:cubicBezTo>
                        <a:pt x="73" y="59"/>
                        <a:pt x="54" y="77"/>
                        <a:pt x="34" y="76"/>
                      </a:cubicBezTo>
                      <a:cubicBezTo>
                        <a:pt x="15" y="76"/>
                        <a:pt x="0" y="58"/>
                        <a:pt x="0" y="37"/>
                      </a:cubicBezTo>
                      <a:cubicBezTo>
                        <a:pt x="0" y="16"/>
                        <a:pt x="16" y="0"/>
                        <a:pt x="36"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77" name="Google Shape;877;g658cc98c81_3_77"/>
                <p:cNvSpPr/>
                <p:nvPr/>
              </p:nvSpPr>
              <p:spPr>
                <a:xfrm>
                  <a:off x="2025648" y="3267615"/>
                  <a:ext cx="85799" cy="82789"/>
                </a:xfrm>
                <a:custGeom>
                  <a:avLst/>
                  <a:gdLst/>
                  <a:ahLst/>
                  <a:cxnLst/>
                  <a:rect l="l" t="t" r="r" b="b"/>
                  <a:pathLst>
                    <a:path w="76" h="72" extrusionOk="0">
                      <a:moveTo>
                        <a:pt x="38" y="1"/>
                      </a:moveTo>
                      <a:cubicBezTo>
                        <a:pt x="62" y="0"/>
                        <a:pt x="75" y="12"/>
                        <a:pt x="75" y="34"/>
                      </a:cubicBezTo>
                      <a:cubicBezTo>
                        <a:pt x="76" y="56"/>
                        <a:pt x="59" y="72"/>
                        <a:pt x="38" y="72"/>
                      </a:cubicBezTo>
                      <a:cubicBezTo>
                        <a:pt x="19" y="72"/>
                        <a:pt x="0" y="52"/>
                        <a:pt x="0" y="33"/>
                      </a:cubicBezTo>
                      <a:cubicBezTo>
                        <a:pt x="1" y="13"/>
                        <a:pt x="15" y="1"/>
                        <a:pt x="38"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grpSp>
            <p:nvGrpSpPr>
              <p:cNvPr id="878" name="Google Shape;878;g658cc98c81_3_77"/>
              <p:cNvGrpSpPr/>
              <p:nvPr/>
            </p:nvGrpSpPr>
            <p:grpSpPr>
              <a:xfrm>
                <a:off x="2073440" y="4255767"/>
                <a:ext cx="945600" cy="1843724"/>
                <a:chOff x="1910366" y="3878338"/>
                <a:chExt cx="1139826" cy="2222425"/>
              </a:xfrm>
            </p:grpSpPr>
            <p:sp>
              <p:nvSpPr>
                <p:cNvPr id="879" name="Google Shape;879;g658cc98c81_3_77"/>
                <p:cNvSpPr/>
                <p:nvPr/>
              </p:nvSpPr>
              <p:spPr>
                <a:xfrm>
                  <a:off x="2392363" y="6084888"/>
                  <a:ext cx="14288" cy="15875"/>
                </a:xfrm>
                <a:custGeom>
                  <a:avLst/>
                  <a:gdLst/>
                  <a:ahLst/>
                  <a:cxnLst/>
                  <a:rect l="l" t="t" r="r" b="b"/>
                  <a:pathLst>
                    <a:path w="11" h="12" extrusionOk="0">
                      <a:moveTo>
                        <a:pt x="0" y="6"/>
                      </a:moveTo>
                      <a:cubicBezTo>
                        <a:pt x="3" y="5"/>
                        <a:pt x="7" y="0"/>
                        <a:pt x="10" y="5"/>
                      </a:cubicBezTo>
                      <a:cubicBezTo>
                        <a:pt x="11" y="6"/>
                        <a:pt x="10" y="8"/>
                        <a:pt x="10" y="9"/>
                      </a:cubicBezTo>
                      <a:cubicBezTo>
                        <a:pt x="6" y="12"/>
                        <a:pt x="3" y="7"/>
                        <a:pt x="0" y="6"/>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880" name="Google Shape;880;g658cc98c81_3_77"/>
                <p:cNvSpPr/>
                <p:nvPr/>
              </p:nvSpPr>
              <p:spPr>
                <a:xfrm>
                  <a:off x="1910366" y="3878338"/>
                  <a:ext cx="1139826" cy="939801"/>
                </a:xfrm>
                <a:custGeom>
                  <a:avLst/>
                  <a:gdLst/>
                  <a:ahLst/>
                  <a:cxnLst/>
                  <a:rect l="l" t="t" r="r" b="b"/>
                  <a:pathLst>
                    <a:path w="877" h="723" extrusionOk="0">
                      <a:moveTo>
                        <a:pt x="203" y="536"/>
                      </a:moveTo>
                      <a:cubicBezTo>
                        <a:pt x="197" y="537"/>
                        <a:pt x="198" y="543"/>
                        <a:pt x="198" y="548"/>
                      </a:cubicBezTo>
                      <a:cubicBezTo>
                        <a:pt x="196" y="556"/>
                        <a:pt x="196" y="565"/>
                        <a:pt x="193" y="573"/>
                      </a:cubicBezTo>
                      <a:cubicBezTo>
                        <a:pt x="188" y="592"/>
                        <a:pt x="190" y="607"/>
                        <a:pt x="205" y="622"/>
                      </a:cubicBezTo>
                      <a:cubicBezTo>
                        <a:pt x="225" y="640"/>
                        <a:pt x="224" y="677"/>
                        <a:pt x="206" y="697"/>
                      </a:cubicBezTo>
                      <a:cubicBezTo>
                        <a:pt x="185" y="719"/>
                        <a:pt x="154" y="723"/>
                        <a:pt x="128" y="705"/>
                      </a:cubicBezTo>
                      <a:cubicBezTo>
                        <a:pt x="105" y="689"/>
                        <a:pt x="97" y="657"/>
                        <a:pt x="113" y="632"/>
                      </a:cubicBezTo>
                      <a:cubicBezTo>
                        <a:pt x="122" y="617"/>
                        <a:pt x="121" y="606"/>
                        <a:pt x="115" y="590"/>
                      </a:cubicBezTo>
                      <a:cubicBezTo>
                        <a:pt x="99" y="551"/>
                        <a:pt x="89" y="510"/>
                        <a:pt x="82" y="469"/>
                      </a:cubicBezTo>
                      <a:cubicBezTo>
                        <a:pt x="79" y="456"/>
                        <a:pt x="74" y="448"/>
                        <a:pt x="61" y="444"/>
                      </a:cubicBezTo>
                      <a:cubicBezTo>
                        <a:pt x="21" y="430"/>
                        <a:pt x="0" y="395"/>
                        <a:pt x="7" y="361"/>
                      </a:cubicBezTo>
                      <a:cubicBezTo>
                        <a:pt x="14" y="319"/>
                        <a:pt x="44" y="296"/>
                        <a:pt x="89" y="297"/>
                      </a:cubicBezTo>
                      <a:cubicBezTo>
                        <a:pt x="99" y="297"/>
                        <a:pt x="104" y="292"/>
                        <a:pt x="108" y="285"/>
                      </a:cubicBezTo>
                      <a:cubicBezTo>
                        <a:pt x="141" y="219"/>
                        <a:pt x="182" y="159"/>
                        <a:pt x="231" y="103"/>
                      </a:cubicBezTo>
                      <a:cubicBezTo>
                        <a:pt x="237" y="95"/>
                        <a:pt x="238" y="88"/>
                        <a:pt x="236" y="79"/>
                      </a:cubicBezTo>
                      <a:cubicBezTo>
                        <a:pt x="230" y="48"/>
                        <a:pt x="242" y="22"/>
                        <a:pt x="268" y="12"/>
                      </a:cubicBezTo>
                      <a:cubicBezTo>
                        <a:pt x="296" y="0"/>
                        <a:pt x="322" y="8"/>
                        <a:pt x="340" y="35"/>
                      </a:cubicBezTo>
                      <a:cubicBezTo>
                        <a:pt x="346" y="44"/>
                        <a:pt x="353" y="46"/>
                        <a:pt x="362" y="46"/>
                      </a:cubicBezTo>
                      <a:cubicBezTo>
                        <a:pt x="422" y="46"/>
                        <a:pt x="481" y="53"/>
                        <a:pt x="541" y="61"/>
                      </a:cubicBezTo>
                      <a:cubicBezTo>
                        <a:pt x="554" y="63"/>
                        <a:pt x="562" y="59"/>
                        <a:pt x="569" y="49"/>
                      </a:cubicBezTo>
                      <a:cubicBezTo>
                        <a:pt x="594" y="16"/>
                        <a:pt x="631" y="6"/>
                        <a:pt x="665" y="23"/>
                      </a:cubicBezTo>
                      <a:cubicBezTo>
                        <a:pt x="698" y="39"/>
                        <a:pt x="714" y="73"/>
                        <a:pt x="703" y="112"/>
                      </a:cubicBezTo>
                      <a:cubicBezTo>
                        <a:pt x="700" y="125"/>
                        <a:pt x="702" y="134"/>
                        <a:pt x="712" y="143"/>
                      </a:cubicBezTo>
                      <a:cubicBezTo>
                        <a:pt x="740" y="172"/>
                        <a:pt x="765" y="203"/>
                        <a:pt x="786" y="237"/>
                      </a:cubicBezTo>
                      <a:cubicBezTo>
                        <a:pt x="792" y="246"/>
                        <a:pt x="797" y="248"/>
                        <a:pt x="807" y="247"/>
                      </a:cubicBezTo>
                      <a:cubicBezTo>
                        <a:pt x="836" y="244"/>
                        <a:pt x="859" y="259"/>
                        <a:pt x="868" y="283"/>
                      </a:cubicBezTo>
                      <a:cubicBezTo>
                        <a:pt x="877" y="310"/>
                        <a:pt x="870" y="335"/>
                        <a:pt x="846" y="351"/>
                      </a:cubicBezTo>
                      <a:cubicBezTo>
                        <a:pt x="833" y="359"/>
                        <a:pt x="829" y="369"/>
                        <a:pt x="830" y="382"/>
                      </a:cubicBezTo>
                      <a:cubicBezTo>
                        <a:pt x="831" y="439"/>
                        <a:pt x="828" y="496"/>
                        <a:pt x="815" y="551"/>
                      </a:cubicBezTo>
                      <a:cubicBezTo>
                        <a:pt x="812" y="564"/>
                        <a:pt x="817" y="572"/>
                        <a:pt x="826" y="581"/>
                      </a:cubicBezTo>
                      <a:cubicBezTo>
                        <a:pt x="855" y="609"/>
                        <a:pt x="860" y="650"/>
                        <a:pt x="837" y="680"/>
                      </a:cubicBezTo>
                      <a:cubicBezTo>
                        <a:pt x="814" y="712"/>
                        <a:pt x="775" y="720"/>
                        <a:pt x="739" y="702"/>
                      </a:cubicBezTo>
                      <a:cubicBezTo>
                        <a:pt x="702" y="683"/>
                        <a:pt x="689" y="634"/>
                        <a:pt x="713" y="597"/>
                      </a:cubicBezTo>
                      <a:cubicBezTo>
                        <a:pt x="720" y="585"/>
                        <a:pt x="721" y="577"/>
                        <a:pt x="712" y="565"/>
                      </a:cubicBezTo>
                      <a:cubicBezTo>
                        <a:pt x="697" y="545"/>
                        <a:pt x="684" y="524"/>
                        <a:pt x="670" y="503"/>
                      </a:cubicBezTo>
                      <a:cubicBezTo>
                        <a:pt x="607" y="420"/>
                        <a:pt x="607" y="420"/>
                        <a:pt x="607" y="420"/>
                      </a:cubicBezTo>
                      <a:cubicBezTo>
                        <a:pt x="579" y="385"/>
                        <a:pt x="550" y="352"/>
                        <a:pt x="523" y="318"/>
                      </a:cubicBezTo>
                      <a:cubicBezTo>
                        <a:pt x="513" y="307"/>
                        <a:pt x="503" y="301"/>
                        <a:pt x="491" y="303"/>
                      </a:cubicBezTo>
                      <a:cubicBezTo>
                        <a:pt x="410" y="310"/>
                        <a:pt x="332" y="319"/>
                        <a:pt x="255" y="337"/>
                      </a:cubicBezTo>
                      <a:cubicBezTo>
                        <a:pt x="242" y="340"/>
                        <a:pt x="236" y="347"/>
                        <a:pt x="233" y="359"/>
                      </a:cubicBezTo>
                      <a:cubicBezTo>
                        <a:pt x="226" y="399"/>
                        <a:pt x="218" y="439"/>
                        <a:pt x="210" y="479"/>
                      </a:cubicBezTo>
                      <a:moveTo>
                        <a:pt x="742" y="278"/>
                      </a:moveTo>
                      <a:cubicBezTo>
                        <a:pt x="750" y="277"/>
                        <a:pt x="760" y="281"/>
                        <a:pt x="765" y="272"/>
                      </a:cubicBezTo>
                      <a:cubicBezTo>
                        <a:pt x="768" y="266"/>
                        <a:pt x="766" y="261"/>
                        <a:pt x="763" y="257"/>
                      </a:cubicBezTo>
                      <a:cubicBezTo>
                        <a:pt x="739" y="223"/>
                        <a:pt x="715" y="190"/>
                        <a:pt x="685" y="161"/>
                      </a:cubicBezTo>
                      <a:cubicBezTo>
                        <a:pt x="680" y="155"/>
                        <a:pt x="675" y="154"/>
                        <a:pt x="667" y="157"/>
                      </a:cubicBezTo>
                      <a:cubicBezTo>
                        <a:pt x="633" y="173"/>
                        <a:pt x="601" y="168"/>
                        <a:pt x="575" y="139"/>
                      </a:cubicBezTo>
                      <a:cubicBezTo>
                        <a:pt x="567" y="132"/>
                        <a:pt x="559" y="130"/>
                        <a:pt x="550" y="133"/>
                      </a:cubicBezTo>
                      <a:cubicBezTo>
                        <a:pt x="517" y="146"/>
                        <a:pt x="485" y="158"/>
                        <a:pt x="452" y="170"/>
                      </a:cubicBezTo>
                      <a:cubicBezTo>
                        <a:pt x="440" y="174"/>
                        <a:pt x="437" y="180"/>
                        <a:pt x="447" y="191"/>
                      </a:cubicBezTo>
                      <a:cubicBezTo>
                        <a:pt x="469" y="213"/>
                        <a:pt x="490" y="236"/>
                        <a:pt x="512" y="259"/>
                      </a:cubicBezTo>
                      <a:cubicBezTo>
                        <a:pt x="518" y="266"/>
                        <a:pt x="526" y="270"/>
                        <a:pt x="536" y="270"/>
                      </a:cubicBezTo>
                      <a:cubicBezTo>
                        <a:pt x="605" y="270"/>
                        <a:pt x="673" y="269"/>
                        <a:pt x="742" y="278"/>
                      </a:cubicBezTo>
                      <a:close/>
                      <a:moveTo>
                        <a:pt x="591" y="300"/>
                      </a:moveTo>
                      <a:cubicBezTo>
                        <a:pt x="591" y="300"/>
                        <a:pt x="591" y="300"/>
                        <a:pt x="591" y="300"/>
                      </a:cubicBezTo>
                      <a:cubicBezTo>
                        <a:pt x="584" y="300"/>
                        <a:pt x="578" y="300"/>
                        <a:pt x="571" y="300"/>
                      </a:cubicBezTo>
                      <a:cubicBezTo>
                        <a:pt x="566" y="300"/>
                        <a:pt x="560" y="300"/>
                        <a:pt x="558" y="306"/>
                      </a:cubicBezTo>
                      <a:cubicBezTo>
                        <a:pt x="556" y="311"/>
                        <a:pt x="560" y="315"/>
                        <a:pt x="563" y="318"/>
                      </a:cubicBezTo>
                      <a:cubicBezTo>
                        <a:pt x="595" y="353"/>
                        <a:pt x="623" y="389"/>
                        <a:pt x="651" y="427"/>
                      </a:cubicBezTo>
                      <a:cubicBezTo>
                        <a:pt x="659" y="438"/>
                        <a:pt x="665" y="437"/>
                        <a:pt x="675" y="429"/>
                      </a:cubicBezTo>
                      <a:cubicBezTo>
                        <a:pt x="704" y="404"/>
                        <a:pt x="731" y="376"/>
                        <a:pt x="757" y="348"/>
                      </a:cubicBezTo>
                      <a:cubicBezTo>
                        <a:pt x="765" y="339"/>
                        <a:pt x="763" y="332"/>
                        <a:pt x="760" y="322"/>
                      </a:cubicBezTo>
                      <a:cubicBezTo>
                        <a:pt x="756" y="312"/>
                        <a:pt x="749" y="308"/>
                        <a:pt x="738" y="308"/>
                      </a:cubicBezTo>
                      <a:cubicBezTo>
                        <a:pt x="689" y="305"/>
                        <a:pt x="640" y="302"/>
                        <a:pt x="591" y="300"/>
                      </a:cubicBezTo>
                      <a:close/>
                      <a:moveTo>
                        <a:pt x="800" y="403"/>
                      </a:moveTo>
                      <a:cubicBezTo>
                        <a:pt x="800" y="393"/>
                        <a:pt x="800" y="383"/>
                        <a:pt x="800" y="373"/>
                      </a:cubicBezTo>
                      <a:cubicBezTo>
                        <a:pt x="800" y="368"/>
                        <a:pt x="800" y="362"/>
                        <a:pt x="794" y="359"/>
                      </a:cubicBezTo>
                      <a:cubicBezTo>
                        <a:pt x="787" y="357"/>
                        <a:pt x="784" y="363"/>
                        <a:pt x="781" y="367"/>
                      </a:cubicBezTo>
                      <a:cubicBezTo>
                        <a:pt x="754" y="399"/>
                        <a:pt x="724" y="428"/>
                        <a:pt x="692" y="455"/>
                      </a:cubicBezTo>
                      <a:cubicBezTo>
                        <a:pt x="684" y="462"/>
                        <a:pt x="682" y="468"/>
                        <a:pt x="689" y="477"/>
                      </a:cubicBezTo>
                      <a:cubicBezTo>
                        <a:pt x="707" y="502"/>
                        <a:pt x="725" y="527"/>
                        <a:pt x="741" y="553"/>
                      </a:cubicBezTo>
                      <a:cubicBezTo>
                        <a:pt x="749" y="566"/>
                        <a:pt x="760" y="562"/>
                        <a:pt x="771" y="562"/>
                      </a:cubicBezTo>
                      <a:cubicBezTo>
                        <a:pt x="782" y="561"/>
                        <a:pt x="784" y="553"/>
                        <a:pt x="785" y="544"/>
                      </a:cubicBezTo>
                      <a:cubicBezTo>
                        <a:pt x="795" y="497"/>
                        <a:pt x="799" y="450"/>
                        <a:pt x="800" y="403"/>
                      </a:cubicBezTo>
                      <a:close/>
                      <a:moveTo>
                        <a:pt x="257" y="305"/>
                      </a:moveTo>
                      <a:cubicBezTo>
                        <a:pt x="259" y="305"/>
                        <a:pt x="260" y="305"/>
                        <a:pt x="261" y="304"/>
                      </a:cubicBezTo>
                      <a:cubicBezTo>
                        <a:pt x="329" y="289"/>
                        <a:pt x="397" y="280"/>
                        <a:pt x="467" y="274"/>
                      </a:cubicBezTo>
                      <a:cubicBezTo>
                        <a:pt x="470" y="274"/>
                        <a:pt x="475" y="274"/>
                        <a:pt x="477" y="270"/>
                      </a:cubicBezTo>
                      <a:cubicBezTo>
                        <a:pt x="478" y="265"/>
                        <a:pt x="474" y="263"/>
                        <a:pt x="471" y="260"/>
                      </a:cubicBezTo>
                      <a:cubicBezTo>
                        <a:pt x="453" y="241"/>
                        <a:pt x="434" y="223"/>
                        <a:pt x="417" y="204"/>
                      </a:cubicBezTo>
                      <a:cubicBezTo>
                        <a:pt x="407" y="194"/>
                        <a:pt x="399" y="193"/>
                        <a:pt x="387" y="198"/>
                      </a:cubicBezTo>
                      <a:cubicBezTo>
                        <a:pt x="346" y="218"/>
                        <a:pt x="306" y="240"/>
                        <a:pt x="267" y="262"/>
                      </a:cubicBezTo>
                      <a:cubicBezTo>
                        <a:pt x="253" y="269"/>
                        <a:pt x="249" y="281"/>
                        <a:pt x="247" y="294"/>
                      </a:cubicBezTo>
                      <a:cubicBezTo>
                        <a:pt x="246" y="302"/>
                        <a:pt x="249" y="306"/>
                        <a:pt x="257" y="305"/>
                      </a:cubicBezTo>
                      <a:close/>
                      <a:moveTo>
                        <a:pt x="553" y="98"/>
                      </a:moveTo>
                      <a:cubicBezTo>
                        <a:pt x="549" y="96"/>
                        <a:pt x="549" y="94"/>
                        <a:pt x="547" y="94"/>
                      </a:cubicBezTo>
                      <a:cubicBezTo>
                        <a:pt x="485" y="83"/>
                        <a:pt x="422" y="77"/>
                        <a:pt x="359" y="79"/>
                      </a:cubicBezTo>
                      <a:cubicBezTo>
                        <a:pt x="353" y="79"/>
                        <a:pt x="348" y="79"/>
                        <a:pt x="346" y="86"/>
                      </a:cubicBezTo>
                      <a:cubicBezTo>
                        <a:pt x="344" y="92"/>
                        <a:pt x="349" y="95"/>
                        <a:pt x="353" y="99"/>
                      </a:cubicBezTo>
                      <a:cubicBezTo>
                        <a:pt x="369" y="115"/>
                        <a:pt x="386" y="130"/>
                        <a:pt x="402" y="145"/>
                      </a:cubicBezTo>
                      <a:cubicBezTo>
                        <a:pt x="408" y="151"/>
                        <a:pt x="413" y="152"/>
                        <a:pt x="420" y="149"/>
                      </a:cubicBezTo>
                      <a:cubicBezTo>
                        <a:pt x="463" y="132"/>
                        <a:pt x="507" y="116"/>
                        <a:pt x="553" y="98"/>
                      </a:cubicBezTo>
                      <a:close/>
                      <a:moveTo>
                        <a:pt x="256" y="125"/>
                      </a:moveTo>
                      <a:cubicBezTo>
                        <a:pt x="218" y="157"/>
                        <a:pt x="137" y="282"/>
                        <a:pt x="134" y="312"/>
                      </a:cubicBezTo>
                      <a:cubicBezTo>
                        <a:pt x="162" y="292"/>
                        <a:pt x="189" y="274"/>
                        <a:pt x="217" y="255"/>
                      </a:cubicBezTo>
                      <a:cubicBezTo>
                        <a:pt x="222" y="251"/>
                        <a:pt x="225" y="247"/>
                        <a:pt x="227" y="241"/>
                      </a:cubicBezTo>
                      <a:cubicBezTo>
                        <a:pt x="236" y="204"/>
                        <a:pt x="246" y="166"/>
                        <a:pt x="256" y="125"/>
                      </a:cubicBezTo>
                      <a:close/>
                      <a:moveTo>
                        <a:pt x="261" y="230"/>
                      </a:moveTo>
                      <a:cubicBezTo>
                        <a:pt x="300" y="207"/>
                        <a:pt x="334" y="189"/>
                        <a:pt x="370" y="173"/>
                      </a:cubicBezTo>
                      <a:cubicBezTo>
                        <a:pt x="377" y="169"/>
                        <a:pt x="378" y="165"/>
                        <a:pt x="372" y="159"/>
                      </a:cubicBezTo>
                      <a:cubicBezTo>
                        <a:pt x="359" y="148"/>
                        <a:pt x="346" y="136"/>
                        <a:pt x="334" y="124"/>
                      </a:cubicBezTo>
                      <a:cubicBezTo>
                        <a:pt x="320" y="111"/>
                        <a:pt x="293" y="116"/>
                        <a:pt x="287" y="133"/>
                      </a:cubicBezTo>
                      <a:cubicBezTo>
                        <a:pt x="278" y="163"/>
                        <a:pt x="271" y="194"/>
                        <a:pt x="261" y="230"/>
                      </a:cubicBezTo>
                      <a:close/>
                      <a:moveTo>
                        <a:pt x="155" y="602"/>
                      </a:moveTo>
                      <a:cubicBezTo>
                        <a:pt x="164" y="569"/>
                        <a:pt x="170" y="539"/>
                        <a:pt x="171" y="509"/>
                      </a:cubicBezTo>
                      <a:cubicBezTo>
                        <a:pt x="172" y="491"/>
                        <a:pt x="151" y="482"/>
                        <a:pt x="141" y="469"/>
                      </a:cubicBezTo>
                      <a:cubicBezTo>
                        <a:pt x="136" y="462"/>
                        <a:pt x="131" y="456"/>
                        <a:pt x="125" y="451"/>
                      </a:cubicBezTo>
                      <a:cubicBezTo>
                        <a:pt x="122" y="447"/>
                        <a:pt x="119" y="440"/>
                        <a:pt x="113" y="443"/>
                      </a:cubicBezTo>
                      <a:cubicBezTo>
                        <a:pt x="107" y="446"/>
                        <a:pt x="110" y="453"/>
                        <a:pt x="111" y="458"/>
                      </a:cubicBezTo>
                      <a:cubicBezTo>
                        <a:pt x="117" y="493"/>
                        <a:pt x="126" y="528"/>
                        <a:pt x="137" y="562"/>
                      </a:cubicBezTo>
                      <a:cubicBezTo>
                        <a:pt x="142" y="574"/>
                        <a:pt x="144" y="587"/>
                        <a:pt x="155" y="602"/>
                      </a:cubicBezTo>
                      <a:close/>
                      <a:moveTo>
                        <a:pt x="201" y="362"/>
                      </a:moveTo>
                      <a:cubicBezTo>
                        <a:pt x="203" y="355"/>
                        <a:pt x="200" y="353"/>
                        <a:pt x="190" y="353"/>
                      </a:cubicBezTo>
                      <a:cubicBezTo>
                        <a:pt x="163" y="355"/>
                        <a:pt x="157" y="373"/>
                        <a:pt x="152" y="395"/>
                      </a:cubicBezTo>
                      <a:cubicBezTo>
                        <a:pt x="145" y="423"/>
                        <a:pt x="148" y="438"/>
                        <a:pt x="171" y="455"/>
                      </a:cubicBezTo>
                      <a:cubicBezTo>
                        <a:pt x="180" y="461"/>
                        <a:pt x="183" y="458"/>
                        <a:pt x="184" y="449"/>
                      </a:cubicBezTo>
                      <a:cubicBezTo>
                        <a:pt x="190" y="421"/>
                        <a:pt x="195" y="392"/>
                        <a:pt x="201" y="362"/>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cxnSp>
            <p:nvCxnSpPr>
              <p:cNvPr id="881" name="Google Shape;881;g658cc98c81_3_77"/>
              <p:cNvCxnSpPr/>
              <p:nvPr/>
            </p:nvCxnSpPr>
            <p:spPr>
              <a:xfrm>
                <a:off x="1915684" y="3808646"/>
                <a:ext cx="1258800" cy="0"/>
              </a:xfrm>
              <a:prstGeom prst="straightConnector1">
                <a:avLst/>
              </a:prstGeom>
              <a:noFill/>
              <a:ln w="9525" cap="flat" cmpd="sng">
                <a:solidFill>
                  <a:srgbClr val="D8D8D8"/>
                </a:solidFill>
                <a:prstDash val="dash"/>
                <a:miter lim="800000"/>
                <a:headEnd type="none" w="sm" len="sm"/>
                <a:tailEnd type="none" w="sm" len="sm"/>
              </a:ln>
            </p:spPr>
          </p:cxnSp>
          <p:cxnSp>
            <p:nvCxnSpPr>
              <p:cNvPr id="882" name="Google Shape;882;g658cc98c81_3_77"/>
              <p:cNvCxnSpPr/>
              <p:nvPr/>
            </p:nvCxnSpPr>
            <p:spPr>
              <a:xfrm>
                <a:off x="1915684" y="5330142"/>
                <a:ext cx="1258800" cy="0"/>
              </a:xfrm>
              <a:prstGeom prst="straightConnector1">
                <a:avLst/>
              </a:prstGeom>
              <a:noFill/>
              <a:ln w="9525" cap="flat" cmpd="sng">
                <a:solidFill>
                  <a:srgbClr val="D8D8D8"/>
                </a:solidFill>
                <a:prstDash val="dash"/>
                <a:miter lim="800000"/>
                <a:headEnd type="none" w="sm" len="sm"/>
                <a:tailEnd type="none" w="sm" len="sm"/>
              </a:ln>
            </p:spPr>
          </p:cxnSp>
        </p:grpSp>
        <p:grpSp>
          <p:nvGrpSpPr>
            <p:cNvPr id="883" name="Google Shape;883;g658cc98c81_3_77"/>
            <p:cNvGrpSpPr/>
            <p:nvPr/>
          </p:nvGrpSpPr>
          <p:grpSpPr>
            <a:xfrm>
              <a:off x="3028875" y="2489681"/>
              <a:ext cx="329573" cy="3195340"/>
              <a:chOff x="2935109" y="2039058"/>
              <a:chExt cx="329573" cy="4239539"/>
            </a:xfrm>
          </p:grpSpPr>
          <p:sp>
            <p:nvSpPr>
              <p:cNvPr id="884" name="Google Shape;884;g658cc98c81_3_77"/>
              <p:cNvSpPr/>
              <p:nvPr/>
            </p:nvSpPr>
            <p:spPr>
              <a:xfrm rot="5400000" flipH="1">
                <a:off x="972059" y="4002108"/>
                <a:ext cx="4202100" cy="276000"/>
              </a:xfrm>
              <a:prstGeom prst="trapezoid">
                <a:avLst>
                  <a:gd name="adj" fmla="val 41661"/>
                </a:avLst>
              </a:prstGeom>
              <a:gradFill>
                <a:gsLst>
                  <a:gs pos="0">
                    <a:srgbClr val="A5A5A5">
                      <a:alpha val="14509"/>
                    </a:srgbClr>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85" name="Google Shape;885;g658cc98c81_3_77"/>
              <p:cNvSpPr/>
              <p:nvPr/>
            </p:nvSpPr>
            <p:spPr>
              <a:xfrm rot="5400000" flipH="1">
                <a:off x="1206232" y="4220147"/>
                <a:ext cx="4075800" cy="41100"/>
              </a:xfrm>
              <a:prstGeom prst="rect">
                <a:avLst/>
              </a:prstGeom>
              <a:solidFill>
                <a:srgbClr val="0C0C0C">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pic>
        <p:nvPicPr>
          <p:cNvPr id="886" name="Google Shape;886;g658cc98c81_3_77"/>
          <p:cNvPicPr preferRelativeResize="0"/>
          <p:nvPr/>
        </p:nvPicPr>
        <p:blipFill rotWithShape="1">
          <a:blip r:embed="rId3">
            <a:alphaModFix/>
          </a:blip>
          <a:srcRect t="6807" b="6798"/>
          <a:stretch/>
        </p:blipFill>
        <p:spPr>
          <a:xfrm>
            <a:off x="5206060" y="882733"/>
            <a:ext cx="5941087"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79040f8dfe_1_13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Bamboo</a:t>
            </a:r>
            <a:endParaRPr/>
          </a:p>
        </p:txBody>
      </p:sp>
      <p:sp>
        <p:nvSpPr>
          <p:cNvPr id="892" name="Google Shape;892;g79040f8dfe_1_132"/>
          <p:cNvSpPr/>
          <p:nvPr/>
        </p:nvSpPr>
        <p:spPr>
          <a:xfrm>
            <a:off x="258989" y="2564042"/>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3" name="Google Shape;893;g79040f8dfe_1_132"/>
          <p:cNvSpPr/>
          <p:nvPr/>
        </p:nvSpPr>
        <p:spPr>
          <a:xfrm>
            <a:off x="3390363" y="2692070"/>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94" name="Google Shape;894;g79040f8dfe_1_132"/>
          <p:cNvSpPr/>
          <p:nvPr/>
        </p:nvSpPr>
        <p:spPr>
          <a:xfrm>
            <a:off x="3390363" y="6394570"/>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95" name="Google Shape;895;g79040f8dfe_1_132"/>
          <p:cNvSpPr/>
          <p:nvPr/>
        </p:nvSpPr>
        <p:spPr>
          <a:xfrm>
            <a:off x="4300293" y="3773835"/>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96" name="Google Shape;896;g79040f8dfe_1_132"/>
          <p:cNvSpPr/>
          <p:nvPr/>
        </p:nvSpPr>
        <p:spPr>
          <a:xfrm>
            <a:off x="4282470" y="5292022"/>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897" name="Google Shape;897;g79040f8dfe_1_132"/>
          <p:cNvSpPr txBox="1"/>
          <p:nvPr/>
        </p:nvSpPr>
        <p:spPr>
          <a:xfrm>
            <a:off x="4148044" y="2379091"/>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Bamboo is a CI/CD tool from Atlassian.</a:t>
            </a:r>
            <a:endParaRPr sz="2200" b="0" i="0" u="none" strike="noStrike" cap="none">
              <a:solidFill>
                <a:srgbClr val="262626"/>
              </a:solidFill>
              <a:latin typeface="Open Sans"/>
              <a:ea typeface="Open Sans"/>
              <a:cs typeface="Open Sans"/>
              <a:sym typeface="Open Sans"/>
            </a:endParaRPr>
          </a:p>
        </p:txBody>
      </p:sp>
      <p:sp>
        <p:nvSpPr>
          <p:cNvPr id="898" name="Google Shape;898;g79040f8dfe_1_132"/>
          <p:cNvSpPr txBox="1"/>
          <p:nvPr/>
        </p:nvSpPr>
        <p:spPr>
          <a:xfrm>
            <a:off x="4934937" y="3757478"/>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 runs on Windows, Linux, Solaris, and macOS. </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899" name="Google Shape;899;g79040f8dfe_1_132"/>
          <p:cNvSpPr txBox="1"/>
          <p:nvPr/>
        </p:nvSpPr>
        <p:spPr>
          <a:xfrm>
            <a:off x="4934937" y="5135886"/>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Bamboo has features for deployment and release management. </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900" name="Google Shape;900;g79040f8dfe_1_132"/>
          <p:cNvSpPr txBox="1"/>
          <p:nvPr/>
        </p:nvSpPr>
        <p:spPr>
          <a:xfrm>
            <a:off x="4148044" y="6387680"/>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It provides out-of-the-box integration with Atlassian products and integrates natively with other Atlassian products like Bitbucket, Jira, and Confluence. </a:t>
            </a:r>
            <a:endParaRPr sz="2200" b="0" i="0" u="none" strike="noStrike" cap="none">
              <a:solidFill>
                <a:srgbClr val="262626"/>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262626"/>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262626"/>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262626"/>
              </a:solidFill>
              <a:latin typeface="Open Sans"/>
              <a:ea typeface="Open Sans"/>
              <a:cs typeface="Open Sans"/>
              <a:sym typeface="Open Sans"/>
            </a:endParaRPr>
          </a:p>
        </p:txBody>
      </p:sp>
      <p:pic>
        <p:nvPicPr>
          <p:cNvPr id="901" name="Google Shape;901;g79040f8dfe_1_132"/>
          <p:cNvPicPr preferRelativeResize="0"/>
          <p:nvPr/>
        </p:nvPicPr>
        <p:blipFill rotWithShape="1">
          <a:blip r:embed="rId3">
            <a:alphaModFix/>
          </a:blip>
          <a:srcRect/>
          <a:stretch/>
        </p:blipFill>
        <p:spPr>
          <a:xfrm>
            <a:off x="1764096" y="4532931"/>
            <a:ext cx="2536186" cy="457200"/>
          </a:xfrm>
          <a:prstGeom prst="rect">
            <a:avLst/>
          </a:prstGeom>
          <a:noFill/>
          <a:ln>
            <a:noFill/>
          </a:ln>
        </p:spPr>
      </p:pic>
      <p:pic>
        <p:nvPicPr>
          <p:cNvPr id="902" name="Google Shape;902;g79040f8dfe_1_132"/>
          <p:cNvPicPr preferRelativeResize="0"/>
          <p:nvPr/>
        </p:nvPicPr>
        <p:blipFill rotWithShape="1">
          <a:blip r:embed="rId4">
            <a:alphaModFix/>
          </a:blip>
          <a:srcRect t="6807" b="6798"/>
          <a:stretch/>
        </p:blipFill>
        <p:spPr>
          <a:xfrm>
            <a:off x="5290725" y="882733"/>
            <a:ext cx="5941087"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78ea997ca9_0_92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Benefits of Bamboo</a:t>
            </a:r>
            <a:endParaRPr/>
          </a:p>
        </p:txBody>
      </p:sp>
      <p:grpSp>
        <p:nvGrpSpPr>
          <p:cNvPr id="908" name="Google Shape;908;g78ea997ca9_0_920"/>
          <p:cNvGrpSpPr/>
          <p:nvPr/>
        </p:nvGrpSpPr>
        <p:grpSpPr>
          <a:xfrm>
            <a:off x="5689626" y="2046128"/>
            <a:ext cx="2203681" cy="2313992"/>
            <a:chOff x="2970212" y="1274762"/>
            <a:chExt cx="1363664" cy="1431926"/>
          </a:xfrm>
        </p:grpSpPr>
        <p:sp>
          <p:nvSpPr>
            <p:cNvPr id="909" name="Google Shape;909;g78ea997ca9_0_920"/>
            <p:cNvSpPr/>
            <p:nvPr/>
          </p:nvSpPr>
          <p:spPr>
            <a:xfrm>
              <a:off x="2971800" y="1274762"/>
              <a:ext cx="1362076" cy="1431926"/>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10" name="Google Shape;910;g78ea997ca9_0_920"/>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11" name="Google Shape;911;g78ea997ca9_0_920"/>
          <p:cNvGrpSpPr/>
          <p:nvPr/>
        </p:nvGrpSpPr>
        <p:grpSpPr>
          <a:xfrm>
            <a:off x="8390995" y="2048693"/>
            <a:ext cx="2172895" cy="2311426"/>
            <a:chOff x="4641850" y="1276350"/>
            <a:chExt cx="1344613" cy="1430338"/>
          </a:xfrm>
        </p:grpSpPr>
        <p:sp>
          <p:nvSpPr>
            <p:cNvPr id="912" name="Google Shape;912;g78ea997ca9_0_920"/>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13" name="Google Shape;913;g78ea997ca9_0_920"/>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14" name="Google Shape;914;g78ea997ca9_0_920"/>
          <p:cNvGrpSpPr/>
          <p:nvPr/>
        </p:nvGrpSpPr>
        <p:grpSpPr>
          <a:xfrm>
            <a:off x="8390992" y="4832115"/>
            <a:ext cx="2175461" cy="2024100"/>
            <a:chOff x="4641850" y="3027363"/>
            <a:chExt cx="1346201" cy="1252537"/>
          </a:xfrm>
        </p:grpSpPr>
        <p:sp>
          <p:nvSpPr>
            <p:cNvPr id="915" name="Google Shape;915;g78ea997ca9_0_920"/>
            <p:cNvSpPr/>
            <p:nvPr/>
          </p:nvSpPr>
          <p:spPr>
            <a:xfrm>
              <a:off x="4641850" y="3027363"/>
              <a:ext cx="1322389" cy="1244601"/>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16" name="Google Shape;916;g78ea997ca9_0_920"/>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17" name="Google Shape;917;g78ea997ca9_0_920"/>
          <p:cNvGrpSpPr/>
          <p:nvPr/>
        </p:nvGrpSpPr>
        <p:grpSpPr>
          <a:xfrm>
            <a:off x="5692195" y="4832117"/>
            <a:ext cx="2201113" cy="2034363"/>
            <a:chOff x="2971800" y="3027363"/>
            <a:chExt cx="1362075" cy="1258888"/>
          </a:xfrm>
        </p:grpSpPr>
        <p:sp>
          <p:nvSpPr>
            <p:cNvPr id="918" name="Google Shape;918;g78ea997ca9_0_920"/>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19" name="Google Shape;919;g78ea997ca9_0_920"/>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sp>
        <p:nvSpPr>
          <p:cNvPr id="920" name="Google Shape;920;g78ea997ca9_0_920"/>
          <p:cNvSpPr txBox="1"/>
          <p:nvPr/>
        </p:nvSpPr>
        <p:spPr>
          <a:xfrm>
            <a:off x="10883448" y="1921744"/>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a:ea typeface="Open Sans"/>
                <a:cs typeface="Open Sans"/>
                <a:sym typeface="Open Sans"/>
              </a:rPr>
              <a:t>Rich and simple integration</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Bamboo supports most major technology stacks, such as CodeDeploy, Ducker, Maven, Git, SVN, Mercurial, Ant, AWS, Amazon S3 Buckets.</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a:ea typeface="Open Sans"/>
              <a:cs typeface="Open Sans"/>
              <a:sym typeface="Open Sans"/>
            </a:endParaRPr>
          </a:p>
        </p:txBody>
      </p:sp>
      <p:sp>
        <p:nvSpPr>
          <p:cNvPr id="921" name="Google Shape;921;g78ea997ca9_0_920"/>
          <p:cNvSpPr txBox="1"/>
          <p:nvPr/>
        </p:nvSpPr>
        <p:spPr>
          <a:xfrm>
            <a:off x="1586291" y="1921744"/>
            <a:ext cx="38640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a:ea typeface="Open Sans"/>
                <a:cs typeface="Open Sans"/>
                <a:sym typeface="Open Sans"/>
              </a:rPr>
              <a:t>Multiple notification methods</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Bamboo Wallboard shows build results on a dedicated monitor and sends build results to your inbox or your Dev chat room via HipChat or Google Talk.</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a:ea typeface="Open Sans"/>
              <a:cs typeface="Open Sans"/>
              <a:sym typeface="Open Sans"/>
            </a:endParaRPr>
          </a:p>
        </p:txBody>
      </p:sp>
      <p:sp>
        <p:nvSpPr>
          <p:cNvPr id="922" name="Google Shape;922;g78ea997ca9_0_920"/>
          <p:cNvSpPr txBox="1"/>
          <p:nvPr/>
        </p:nvSpPr>
        <p:spPr>
          <a:xfrm>
            <a:off x="10883448" y="6047636"/>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a:ea typeface="Open Sans"/>
                <a:cs typeface="Open Sans"/>
                <a:sym typeface="Open Sans"/>
              </a:rPr>
              <a:t>Documentation and support</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Bamboo documentation is rich and detailed and Atlassian provides skilled support.</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a:ea typeface="Open Sans"/>
              <a:cs typeface="Open Sans"/>
              <a:sym typeface="Open Sans"/>
            </a:endParaRPr>
          </a:p>
        </p:txBody>
      </p:sp>
      <p:sp>
        <p:nvSpPr>
          <p:cNvPr id="923" name="Google Shape;923;g78ea997ca9_0_920"/>
          <p:cNvSpPr txBox="1"/>
          <p:nvPr/>
        </p:nvSpPr>
        <p:spPr>
          <a:xfrm>
            <a:off x="1586291" y="6047636"/>
            <a:ext cx="38640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44494E"/>
                </a:solidFill>
                <a:latin typeface="Open Sans"/>
                <a:ea typeface="Open Sans"/>
                <a:cs typeface="Open Sans"/>
                <a:sym typeface="Open Sans"/>
              </a:rPr>
              <a:t>Bitbucket Pipelines</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Bitbucket Pipelines which are a Git repository management solution from Atlassian can be fully integrated with Bamboo.</a:t>
            </a:r>
            <a:r>
              <a:rPr lang="en-US" sz="2200" b="1" i="0" u="none" strike="noStrike" cap="none">
                <a:solidFill>
                  <a:srgbClr val="44494E"/>
                </a:solidFill>
                <a:latin typeface="Open Sans"/>
                <a:ea typeface="Open Sans"/>
                <a:cs typeface="Open Sans"/>
                <a:sym typeface="Open Sans"/>
              </a:rPr>
              <a:t> </a:t>
            </a: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4494E"/>
              </a:solidFill>
              <a:latin typeface="Open Sans"/>
              <a:ea typeface="Open Sans"/>
              <a:cs typeface="Open Sans"/>
              <a:sym typeface="Open Sans"/>
            </a:endParaRPr>
          </a:p>
        </p:txBody>
      </p:sp>
      <p:pic>
        <p:nvPicPr>
          <p:cNvPr id="924" name="Google Shape;924;g78ea997ca9_0_920"/>
          <p:cNvPicPr preferRelativeResize="0"/>
          <p:nvPr/>
        </p:nvPicPr>
        <p:blipFill rotWithShape="1">
          <a:blip r:embed="rId3">
            <a:alphaModFix/>
          </a:blip>
          <a:srcRect t="6807" b="6798"/>
          <a:stretch/>
        </p:blipFill>
        <p:spPr>
          <a:xfrm>
            <a:off x="5560774" y="882733"/>
            <a:ext cx="5400988"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78ea997ca9_0_96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Drawbacks of Bamboo</a:t>
            </a:r>
            <a:endParaRPr/>
          </a:p>
        </p:txBody>
      </p:sp>
      <p:grpSp>
        <p:nvGrpSpPr>
          <p:cNvPr id="930" name="Google Shape;930;g78ea997ca9_0_967"/>
          <p:cNvGrpSpPr/>
          <p:nvPr/>
        </p:nvGrpSpPr>
        <p:grpSpPr>
          <a:xfrm>
            <a:off x="3314700" y="2607412"/>
            <a:ext cx="11549400" cy="1638352"/>
            <a:chOff x="3314700" y="2593344"/>
            <a:chExt cx="11549400" cy="1638352"/>
          </a:xfrm>
        </p:grpSpPr>
        <p:sp>
          <p:nvSpPr>
            <p:cNvPr id="931" name="Google Shape;931;g78ea997ca9_0_967"/>
            <p:cNvSpPr/>
            <p:nvPr/>
          </p:nvSpPr>
          <p:spPr>
            <a:xfrm>
              <a:off x="3314700" y="2593344"/>
              <a:ext cx="115494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932" name="Google Shape;932;g78ea997ca9_0_967"/>
            <p:cNvSpPr txBox="1"/>
            <p:nvPr/>
          </p:nvSpPr>
          <p:spPr>
            <a:xfrm>
              <a:off x="3554709" y="2742196"/>
              <a:ext cx="10866900" cy="148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i="0" u="none" strike="noStrike" cap="none">
                  <a:solidFill>
                    <a:srgbClr val="3F3F3F"/>
                  </a:solidFill>
                  <a:latin typeface="Open Sans"/>
                  <a:ea typeface="Open Sans"/>
                  <a:cs typeface="Open Sans"/>
                  <a:sym typeface="Open Sans"/>
                </a:rPr>
                <a:t>Poor plugin support</a:t>
              </a:r>
              <a:endParaRPr sz="2400" b="1"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In contrast to Jenkins and TeamCity, Bamboo doesn’t support many plugins. </a:t>
              </a: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There are only 208 apps currently listed on the Atlassian repository.</a:t>
              </a: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grpSp>
      <p:grpSp>
        <p:nvGrpSpPr>
          <p:cNvPr id="933" name="Google Shape;933;g78ea997ca9_0_967"/>
          <p:cNvGrpSpPr/>
          <p:nvPr/>
        </p:nvGrpSpPr>
        <p:grpSpPr>
          <a:xfrm>
            <a:off x="3314700" y="4102764"/>
            <a:ext cx="11549400" cy="1489500"/>
            <a:chOff x="3314700" y="4102764"/>
            <a:chExt cx="11549400" cy="1489500"/>
          </a:xfrm>
        </p:grpSpPr>
        <p:sp>
          <p:nvSpPr>
            <p:cNvPr id="934" name="Google Shape;934;g78ea997ca9_0_967"/>
            <p:cNvSpPr/>
            <p:nvPr/>
          </p:nvSpPr>
          <p:spPr>
            <a:xfrm>
              <a:off x="3314700" y="4102764"/>
              <a:ext cx="11549400" cy="1489500"/>
            </a:xfrm>
            <a:prstGeom prst="homePlate">
              <a:avLst>
                <a:gd name="adj" fmla="val 50000"/>
              </a:avLst>
            </a:prstGeom>
            <a:solidFill>
              <a:srgbClr val="F9DEC9"/>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935" name="Google Shape;935;g78ea997ca9_0_967"/>
            <p:cNvSpPr txBox="1"/>
            <p:nvPr/>
          </p:nvSpPr>
          <p:spPr>
            <a:xfrm>
              <a:off x="3622444" y="4256892"/>
              <a:ext cx="10703156" cy="127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i="0" u="none" strike="noStrike" cap="none">
                  <a:solidFill>
                    <a:srgbClr val="3F3F3F"/>
                  </a:solidFill>
                  <a:latin typeface="Open Sans"/>
                  <a:ea typeface="Open Sans"/>
                  <a:cs typeface="Open Sans"/>
                  <a:sym typeface="Open Sans"/>
                </a:rPr>
                <a:t>Complicated first work experience</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Some users complain that the setup process of the first deploy task is complex. It takes time to understand all the different options and how to use them.</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grpSp>
      <p:grpSp>
        <p:nvGrpSpPr>
          <p:cNvPr id="936" name="Google Shape;936;g78ea997ca9_0_967"/>
          <p:cNvGrpSpPr/>
          <p:nvPr/>
        </p:nvGrpSpPr>
        <p:grpSpPr>
          <a:xfrm>
            <a:off x="1915684" y="2489681"/>
            <a:ext cx="1442764" cy="3879777"/>
            <a:chOff x="1915684" y="2489681"/>
            <a:chExt cx="1442764" cy="3879777"/>
          </a:xfrm>
        </p:grpSpPr>
        <p:grpSp>
          <p:nvGrpSpPr>
            <p:cNvPr id="937" name="Google Shape;937;g78ea997ca9_0_967"/>
            <p:cNvGrpSpPr/>
            <p:nvPr/>
          </p:nvGrpSpPr>
          <p:grpSpPr>
            <a:xfrm>
              <a:off x="1915684" y="2912088"/>
              <a:ext cx="1258800" cy="3457370"/>
              <a:chOff x="1915684" y="2642121"/>
              <a:chExt cx="1258800" cy="3457370"/>
            </a:xfrm>
          </p:grpSpPr>
          <p:grpSp>
            <p:nvGrpSpPr>
              <p:cNvPr id="938" name="Google Shape;938;g78ea997ca9_0_967"/>
              <p:cNvGrpSpPr/>
              <p:nvPr/>
            </p:nvGrpSpPr>
            <p:grpSpPr>
              <a:xfrm>
                <a:off x="2109723" y="2642121"/>
                <a:ext cx="746384" cy="747482"/>
                <a:chOff x="1799861" y="2555635"/>
                <a:chExt cx="1023566" cy="1025072"/>
              </a:xfrm>
            </p:grpSpPr>
            <p:sp>
              <p:nvSpPr>
                <p:cNvPr id="939" name="Google Shape;939;g78ea997ca9_0_967"/>
                <p:cNvSpPr/>
                <p:nvPr/>
              </p:nvSpPr>
              <p:spPr>
                <a:xfrm>
                  <a:off x="1799861" y="2555635"/>
                  <a:ext cx="1023566" cy="517804"/>
                </a:xfrm>
                <a:custGeom>
                  <a:avLst/>
                  <a:gdLst/>
                  <a:ahLst/>
                  <a:cxnLst/>
                  <a:rect l="l" t="t" r="r" b="b"/>
                  <a:pathLst>
                    <a:path w="896" h="453" extrusionOk="0">
                      <a:moveTo>
                        <a:pt x="896" y="340"/>
                      </a:moveTo>
                      <a:cubicBezTo>
                        <a:pt x="829" y="340"/>
                        <a:pt x="761" y="340"/>
                        <a:pt x="694" y="340"/>
                      </a:cubicBezTo>
                      <a:cubicBezTo>
                        <a:pt x="688" y="340"/>
                        <a:pt x="679" y="343"/>
                        <a:pt x="676" y="335"/>
                      </a:cubicBezTo>
                      <a:cubicBezTo>
                        <a:pt x="674" y="329"/>
                        <a:pt x="682" y="325"/>
                        <a:pt x="686" y="321"/>
                      </a:cubicBezTo>
                      <a:cubicBezTo>
                        <a:pt x="704" y="302"/>
                        <a:pt x="723" y="282"/>
                        <a:pt x="742" y="264"/>
                      </a:cubicBezTo>
                      <a:cubicBezTo>
                        <a:pt x="755" y="253"/>
                        <a:pt x="757" y="243"/>
                        <a:pt x="746" y="229"/>
                      </a:cubicBezTo>
                      <a:cubicBezTo>
                        <a:pt x="689" y="153"/>
                        <a:pt x="614" y="104"/>
                        <a:pt x="520" y="85"/>
                      </a:cubicBezTo>
                      <a:cubicBezTo>
                        <a:pt x="322" y="46"/>
                        <a:pt x="136" y="170"/>
                        <a:pt x="88" y="360"/>
                      </a:cubicBezTo>
                      <a:cubicBezTo>
                        <a:pt x="82" y="383"/>
                        <a:pt x="79" y="408"/>
                        <a:pt x="77" y="433"/>
                      </a:cubicBezTo>
                      <a:cubicBezTo>
                        <a:pt x="76" y="448"/>
                        <a:pt x="69" y="453"/>
                        <a:pt x="56" y="452"/>
                      </a:cubicBezTo>
                      <a:cubicBezTo>
                        <a:pt x="37" y="450"/>
                        <a:pt x="19" y="449"/>
                        <a:pt x="0" y="448"/>
                      </a:cubicBezTo>
                      <a:cubicBezTo>
                        <a:pt x="0" y="435"/>
                        <a:pt x="0" y="421"/>
                        <a:pt x="0" y="408"/>
                      </a:cubicBezTo>
                      <a:cubicBezTo>
                        <a:pt x="2" y="396"/>
                        <a:pt x="3" y="384"/>
                        <a:pt x="6" y="373"/>
                      </a:cubicBezTo>
                      <a:cubicBezTo>
                        <a:pt x="37" y="210"/>
                        <a:pt x="131" y="97"/>
                        <a:pt x="283" y="31"/>
                      </a:cubicBezTo>
                      <a:cubicBezTo>
                        <a:pt x="322" y="15"/>
                        <a:pt x="363" y="7"/>
                        <a:pt x="404" y="0"/>
                      </a:cubicBezTo>
                      <a:cubicBezTo>
                        <a:pt x="432" y="0"/>
                        <a:pt x="460" y="0"/>
                        <a:pt x="488" y="0"/>
                      </a:cubicBezTo>
                      <a:cubicBezTo>
                        <a:pt x="491" y="1"/>
                        <a:pt x="493" y="2"/>
                        <a:pt x="496" y="3"/>
                      </a:cubicBezTo>
                      <a:cubicBezTo>
                        <a:pt x="624" y="16"/>
                        <a:pt x="727" y="76"/>
                        <a:pt x="804" y="180"/>
                      </a:cubicBezTo>
                      <a:cubicBezTo>
                        <a:pt x="813" y="191"/>
                        <a:pt x="818" y="188"/>
                        <a:pt x="826" y="180"/>
                      </a:cubicBezTo>
                      <a:cubicBezTo>
                        <a:pt x="849" y="157"/>
                        <a:pt x="873" y="135"/>
                        <a:pt x="896" y="112"/>
                      </a:cubicBezTo>
                      <a:cubicBezTo>
                        <a:pt x="896" y="188"/>
                        <a:pt x="896" y="264"/>
                        <a:pt x="896" y="340"/>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0" name="Google Shape;940;g78ea997ca9_0_967"/>
                <p:cNvSpPr/>
                <p:nvPr/>
              </p:nvSpPr>
              <p:spPr>
                <a:xfrm>
                  <a:off x="1799861" y="3067418"/>
                  <a:ext cx="1023566" cy="513289"/>
                </a:xfrm>
                <a:custGeom>
                  <a:avLst/>
                  <a:gdLst/>
                  <a:ahLst/>
                  <a:cxnLst/>
                  <a:rect l="l" t="t" r="r" b="b"/>
                  <a:pathLst>
                    <a:path w="896" h="449" extrusionOk="0">
                      <a:moveTo>
                        <a:pt x="0" y="113"/>
                      </a:moveTo>
                      <a:cubicBezTo>
                        <a:pt x="68" y="113"/>
                        <a:pt x="136" y="113"/>
                        <a:pt x="204" y="113"/>
                      </a:cubicBezTo>
                      <a:cubicBezTo>
                        <a:pt x="209" y="113"/>
                        <a:pt x="216" y="110"/>
                        <a:pt x="218" y="116"/>
                      </a:cubicBezTo>
                      <a:cubicBezTo>
                        <a:pt x="220" y="122"/>
                        <a:pt x="213" y="125"/>
                        <a:pt x="210" y="129"/>
                      </a:cubicBezTo>
                      <a:cubicBezTo>
                        <a:pt x="191" y="148"/>
                        <a:pt x="172" y="168"/>
                        <a:pt x="152" y="187"/>
                      </a:cubicBezTo>
                      <a:cubicBezTo>
                        <a:pt x="141" y="198"/>
                        <a:pt x="140" y="206"/>
                        <a:pt x="149" y="220"/>
                      </a:cubicBezTo>
                      <a:cubicBezTo>
                        <a:pt x="272" y="395"/>
                        <a:pt x="532" y="424"/>
                        <a:pt x="690" y="282"/>
                      </a:cubicBezTo>
                      <a:cubicBezTo>
                        <a:pt x="768" y="212"/>
                        <a:pt x="811" y="126"/>
                        <a:pt x="819" y="22"/>
                      </a:cubicBezTo>
                      <a:cubicBezTo>
                        <a:pt x="820" y="5"/>
                        <a:pt x="826" y="0"/>
                        <a:pt x="842" y="0"/>
                      </a:cubicBezTo>
                      <a:cubicBezTo>
                        <a:pt x="860" y="1"/>
                        <a:pt x="878" y="1"/>
                        <a:pt x="896" y="1"/>
                      </a:cubicBezTo>
                      <a:cubicBezTo>
                        <a:pt x="896" y="16"/>
                        <a:pt x="896" y="30"/>
                        <a:pt x="896" y="45"/>
                      </a:cubicBezTo>
                      <a:cubicBezTo>
                        <a:pt x="889" y="90"/>
                        <a:pt x="878" y="135"/>
                        <a:pt x="860" y="177"/>
                      </a:cubicBezTo>
                      <a:cubicBezTo>
                        <a:pt x="813" y="283"/>
                        <a:pt x="739" y="363"/>
                        <a:pt x="632" y="410"/>
                      </a:cubicBezTo>
                      <a:cubicBezTo>
                        <a:pt x="588" y="429"/>
                        <a:pt x="543" y="440"/>
                        <a:pt x="496" y="449"/>
                      </a:cubicBezTo>
                      <a:cubicBezTo>
                        <a:pt x="464" y="449"/>
                        <a:pt x="432" y="449"/>
                        <a:pt x="400" y="449"/>
                      </a:cubicBezTo>
                      <a:cubicBezTo>
                        <a:pt x="396" y="448"/>
                        <a:pt x="392" y="446"/>
                        <a:pt x="389" y="446"/>
                      </a:cubicBezTo>
                      <a:cubicBezTo>
                        <a:pt x="269" y="429"/>
                        <a:pt x="173" y="372"/>
                        <a:pt x="98" y="278"/>
                      </a:cubicBezTo>
                      <a:cubicBezTo>
                        <a:pt x="87" y="264"/>
                        <a:pt x="81" y="260"/>
                        <a:pt x="66" y="275"/>
                      </a:cubicBezTo>
                      <a:cubicBezTo>
                        <a:pt x="45" y="296"/>
                        <a:pt x="27" y="322"/>
                        <a:pt x="0" y="337"/>
                      </a:cubicBezTo>
                      <a:cubicBezTo>
                        <a:pt x="0" y="262"/>
                        <a:pt x="0" y="188"/>
                        <a:pt x="0" y="113"/>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1" name="Google Shape;941;g78ea997ca9_0_967"/>
                <p:cNvSpPr/>
                <p:nvPr/>
              </p:nvSpPr>
              <p:spPr>
                <a:xfrm>
                  <a:off x="2219825" y="2683580"/>
                  <a:ext cx="261912" cy="553930"/>
                </a:xfrm>
                <a:custGeom>
                  <a:avLst/>
                  <a:gdLst/>
                  <a:ahLst/>
                  <a:cxnLst/>
                  <a:rect l="l" t="t" r="r" b="b"/>
                  <a:pathLst>
                    <a:path w="229" h="484" extrusionOk="0">
                      <a:moveTo>
                        <a:pt x="121" y="150"/>
                      </a:moveTo>
                      <a:cubicBezTo>
                        <a:pt x="121" y="185"/>
                        <a:pt x="121" y="220"/>
                        <a:pt x="121" y="254"/>
                      </a:cubicBezTo>
                      <a:cubicBezTo>
                        <a:pt x="121" y="265"/>
                        <a:pt x="123" y="273"/>
                        <a:pt x="131" y="281"/>
                      </a:cubicBezTo>
                      <a:cubicBezTo>
                        <a:pt x="150" y="297"/>
                        <a:pt x="159" y="318"/>
                        <a:pt x="155" y="343"/>
                      </a:cubicBezTo>
                      <a:cubicBezTo>
                        <a:pt x="154" y="354"/>
                        <a:pt x="160" y="361"/>
                        <a:pt x="166" y="367"/>
                      </a:cubicBezTo>
                      <a:cubicBezTo>
                        <a:pt x="181" y="382"/>
                        <a:pt x="196" y="396"/>
                        <a:pt x="210" y="411"/>
                      </a:cubicBezTo>
                      <a:cubicBezTo>
                        <a:pt x="229" y="432"/>
                        <a:pt x="229" y="451"/>
                        <a:pt x="212" y="468"/>
                      </a:cubicBezTo>
                      <a:cubicBezTo>
                        <a:pt x="196" y="484"/>
                        <a:pt x="177" y="483"/>
                        <a:pt x="157" y="466"/>
                      </a:cubicBezTo>
                      <a:cubicBezTo>
                        <a:pt x="150" y="460"/>
                        <a:pt x="143" y="453"/>
                        <a:pt x="137" y="446"/>
                      </a:cubicBezTo>
                      <a:cubicBezTo>
                        <a:pt x="118" y="426"/>
                        <a:pt x="100" y="410"/>
                        <a:pt x="68" y="410"/>
                      </a:cubicBezTo>
                      <a:cubicBezTo>
                        <a:pt x="41" y="411"/>
                        <a:pt x="21" y="390"/>
                        <a:pt x="11" y="364"/>
                      </a:cubicBezTo>
                      <a:cubicBezTo>
                        <a:pt x="0" y="336"/>
                        <a:pt x="3" y="309"/>
                        <a:pt x="24" y="288"/>
                      </a:cubicBezTo>
                      <a:cubicBezTo>
                        <a:pt x="38" y="274"/>
                        <a:pt x="42" y="259"/>
                        <a:pt x="42" y="240"/>
                      </a:cubicBezTo>
                      <a:cubicBezTo>
                        <a:pt x="41" y="178"/>
                        <a:pt x="41" y="117"/>
                        <a:pt x="41" y="56"/>
                      </a:cubicBezTo>
                      <a:cubicBezTo>
                        <a:pt x="41" y="45"/>
                        <a:pt x="42" y="35"/>
                        <a:pt x="45" y="24"/>
                      </a:cubicBezTo>
                      <a:cubicBezTo>
                        <a:pt x="51" y="7"/>
                        <a:pt x="64" y="0"/>
                        <a:pt x="82" y="0"/>
                      </a:cubicBezTo>
                      <a:cubicBezTo>
                        <a:pt x="99" y="0"/>
                        <a:pt x="111" y="8"/>
                        <a:pt x="117" y="25"/>
                      </a:cubicBezTo>
                      <a:cubicBezTo>
                        <a:pt x="120" y="34"/>
                        <a:pt x="121" y="44"/>
                        <a:pt x="121" y="54"/>
                      </a:cubicBezTo>
                      <a:cubicBezTo>
                        <a:pt x="121" y="86"/>
                        <a:pt x="121" y="118"/>
                        <a:pt x="121" y="150"/>
                      </a:cubicBezTo>
                      <a:close/>
                      <a:moveTo>
                        <a:pt x="81" y="301"/>
                      </a:moveTo>
                      <a:cubicBezTo>
                        <a:pt x="61" y="301"/>
                        <a:pt x="45" y="317"/>
                        <a:pt x="46" y="337"/>
                      </a:cubicBezTo>
                      <a:cubicBezTo>
                        <a:pt x="46" y="355"/>
                        <a:pt x="62" y="371"/>
                        <a:pt x="81" y="372"/>
                      </a:cubicBezTo>
                      <a:cubicBezTo>
                        <a:pt x="101" y="372"/>
                        <a:pt x="116" y="357"/>
                        <a:pt x="116" y="337"/>
                      </a:cubicBezTo>
                      <a:cubicBezTo>
                        <a:pt x="117" y="317"/>
                        <a:pt x="101" y="301"/>
                        <a:pt x="81" y="30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2" name="Google Shape;942;g78ea997ca9_0_967"/>
                <p:cNvSpPr/>
                <p:nvPr/>
              </p:nvSpPr>
              <p:spPr>
                <a:xfrm>
                  <a:off x="2024143" y="2781422"/>
                  <a:ext cx="87304" cy="88810"/>
                </a:xfrm>
                <a:custGeom>
                  <a:avLst/>
                  <a:gdLst/>
                  <a:ahLst/>
                  <a:cxnLst/>
                  <a:rect l="l" t="t" r="r" b="b"/>
                  <a:pathLst>
                    <a:path w="77" h="77" extrusionOk="0">
                      <a:moveTo>
                        <a:pt x="76" y="37"/>
                      </a:moveTo>
                      <a:cubicBezTo>
                        <a:pt x="77" y="60"/>
                        <a:pt x="61" y="77"/>
                        <a:pt x="39" y="77"/>
                      </a:cubicBezTo>
                      <a:cubicBezTo>
                        <a:pt x="20" y="76"/>
                        <a:pt x="2" y="59"/>
                        <a:pt x="1" y="40"/>
                      </a:cubicBezTo>
                      <a:cubicBezTo>
                        <a:pt x="0" y="19"/>
                        <a:pt x="19" y="0"/>
                        <a:pt x="40" y="0"/>
                      </a:cubicBezTo>
                      <a:cubicBezTo>
                        <a:pt x="61"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3" name="Google Shape;943;g78ea997ca9_0_967"/>
                <p:cNvSpPr/>
                <p:nvPr/>
              </p:nvSpPr>
              <p:spPr>
                <a:xfrm>
                  <a:off x="2511842" y="2781422"/>
                  <a:ext cx="87304" cy="88810"/>
                </a:xfrm>
                <a:custGeom>
                  <a:avLst/>
                  <a:gdLst/>
                  <a:ahLst/>
                  <a:cxnLst/>
                  <a:rect l="l" t="t" r="r" b="b"/>
                  <a:pathLst>
                    <a:path w="77" h="77" extrusionOk="0">
                      <a:moveTo>
                        <a:pt x="1" y="39"/>
                      </a:moveTo>
                      <a:cubicBezTo>
                        <a:pt x="0" y="17"/>
                        <a:pt x="16" y="0"/>
                        <a:pt x="38" y="0"/>
                      </a:cubicBezTo>
                      <a:cubicBezTo>
                        <a:pt x="57" y="0"/>
                        <a:pt x="75" y="17"/>
                        <a:pt x="76" y="37"/>
                      </a:cubicBezTo>
                      <a:cubicBezTo>
                        <a:pt x="77" y="57"/>
                        <a:pt x="58" y="76"/>
                        <a:pt x="39" y="77"/>
                      </a:cubicBezTo>
                      <a:cubicBezTo>
                        <a:pt x="17" y="77"/>
                        <a:pt x="1" y="61"/>
                        <a:pt x="1"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4" name="Google Shape;944;g78ea997ca9_0_967"/>
                <p:cNvSpPr/>
                <p:nvPr/>
              </p:nvSpPr>
              <p:spPr>
                <a:xfrm>
                  <a:off x="2267992" y="3365457"/>
                  <a:ext cx="87304" cy="88810"/>
                </a:xfrm>
                <a:custGeom>
                  <a:avLst/>
                  <a:gdLst/>
                  <a:ahLst/>
                  <a:cxnLst/>
                  <a:rect l="l" t="t" r="r" b="b"/>
                  <a:pathLst>
                    <a:path w="76" h="77" extrusionOk="0">
                      <a:moveTo>
                        <a:pt x="76" y="39"/>
                      </a:moveTo>
                      <a:cubicBezTo>
                        <a:pt x="76" y="59"/>
                        <a:pt x="60" y="75"/>
                        <a:pt x="40" y="76"/>
                      </a:cubicBezTo>
                      <a:cubicBezTo>
                        <a:pt x="18" y="77"/>
                        <a:pt x="1" y="61"/>
                        <a:pt x="0" y="40"/>
                      </a:cubicBezTo>
                      <a:cubicBezTo>
                        <a:pt x="0" y="19"/>
                        <a:pt x="17" y="1"/>
                        <a:pt x="37" y="0"/>
                      </a:cubicBezTo>
                      <a:cubicBezTo>
                        <a:pt x="57" y="0"/>
                        <a:pt x="75" y="18"/>
                        <a:pt x="76"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5" name="Google Shape;945;g78ea997ca9_0_967"/>
                <p:cNvSpPr/>
                <p:nvPr/>
              </p:nvSpPr>
              <p:spPr>
                <a:xfrm>
                  <a:off x="1927807" y="3026776"/>
                  <a:ext cx="87304" cy="85799"/>
                </a:xfrm>
                <a:custGeom>
                  <a:avLst/>
                  <a:gdLst/>
                  <a:ahLst/>
                  <a:cxnLst/>
                  <a:rect l="l" t="t" r="r" b="b"/>
                  <a:pathLst>
                    <a:path w="76" h="75" extrusionOk="0">
                      <a:moveTo>
                        <a:pt x="76" y="37"/>
                      </a:moveTo>
                      <a:cubicBezTo>
                        <a:pt x="76" y="58"/>
                        <a:pt x="58" y="75"/>
                        <a:pt x="37" y="75"/>
                      </a:cubicBezTo>
                      <a:cubicBezTo>
                        <a:pt x="17" y="74"/>
                        <a:pt x="0" y="57"/>
                        <a:pt x="0" y="38"/>
                      </a:cubicBezTo>
                      <a:cubicBezTo>
                        <a:pt x="0" y="16"/>
                        <a:pt x="16" y="0"/>
                        <a:pt x="38" y="0"/>
                      </a:cubicBezTo>
                      <a:cubicBezTo>
                        <a:pt x="59"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6" name="Google Shape;946;g78ea997ca9_0_967"/>
                <p:cNvSpPr/>
                <p:nvPr/>
              </p:nvSpPr>
              <p:spPr>
                <a:xfrm>
                  <a:off x="2609682" y="3025271"/>
                  <a:ext cx="87304" cy="87304"/>
                </a:xfrm>
                <a:custGeom>
                  <a:avLst/>
                  <a:gdLst/>
                  <a:ahLst/>
                  <a:cxnLst/>
                  <a:rect l="l" t="t" r="r" b="b"/>
                  <a:pathLst>
                    <a:path w="77" h="76" extrusionOk="0">
                      <a:moveTo>
                        <a:pt x="39" y="1"/>
                      </a:moveTo>
                      <a:cubicBezTo>
                        <a:pt x="60" y="1"/>
                        <a:pt x="77" y="18"/>
                        <a:pt x="76" y="39"/>
                      </a:cubicBezTo>
                      <a:cubicBezTo>
                        <a:pt x="75" y="59"/>
                        <a:pt x="58" y="76"/>
                        <a:pt x="38" y="76"/>
                      </a:cubicBezTo>
                      <a:cubicBezTo>
                        <a:pt x="18" y="76"/>
                        <a:pt x="0" y="58"/>
                        <a:pt x="0" y="37"/>
                      </a:cubicBezTo>
                      <a:cubicBezTo>
                        <a:pt x="0" y="17"/>
                        <a:pt x="18" y="0"/>
                        <a:pt x="39"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7" name="Google Shape;947;g78ea997ca9_0_967"/>
                <p:cNvSpPr/>
                <p:nvPr/>
              </p:nvSpPr>
              <p:spPr>
                <a:xfrm>
                  <a:off x="2508831" y="3267615"/>
                  <a:ext cx="85799" cy="88810"/>
                </a:xfrm>
                <a:custGeom>
                  <a:avLst/>
                  <a:gdLst/>
                  <a:ahLst/>
                  <a:cxnLst/>
                  <a:rect l="l" t="t" r="r" b="b"/>
                  <a:pathLst>
                    <a:path w="75" h="77" extrusionOk="0">
                      <a:moveTo>
                        <a:pt x="36" y="1"/>
                      </a:moveTo>
                      <a:cubicBezTo>
                        <a:pt x="57" y="1"/>
                        <a:pt x="75" y="19"/>
                        <a:pt x="74" y="39"/>
                      </a:cubicBezTo>
                      <a:cubicBezTo>
                        <a:pt x="73" y="59"/>
                        <a:pt x="54" y="77"/>
                        <a:pt x="34" y="76"/>
                      </a:cubicBezTo>
                      <a:cubicBezTo>
                        <a:pt x="15" y="76"/>
                        <a:pt x="0" y="58"/>
                        <a:pt x="0" y="37"/>
                      </a:cubicBezTo>
                      <a:cubicBezTo>
                        <a:pt x="0" y="16"/>
                        <a:pt x="16" y="0"/>
                        <a:pt x="36"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48" name="Google Shape;948;g78ea997ca9_0_967"/>
                <p:cNvSpPr/>
                <p:nvPr/>
              </p:nvSpPr>
              <p:spPr>
                <a:xfrm>
                  <a:off x="2025648" y="3267615"/>
                  <a:ext cx="85799" cy="82789"/>
                </a:xfrm>
                <a:custGeom>
                  <a:avLst/>
                  <a:gdLst/>
                  <a:ahLst/>
                  <a:cxnLst/>
                  <a:rect l="l" t="t" r="r" b="b"/>
                  <a:pathLst>
                    <a:path w="76" h="72" extrusionOk="0">
                      <a:moveTo>
                        <a:pt x="38" y="1"/>
                      </a:moveTo>
                      <a:cubicBezTo>
                        <a:pt x="62" y="0"/>
                        <a:pt x="75" y="12"/>
                        <a:pt x="75" y="34"/>
                      </a:cubicBezTo>
                      <a:cubicBezTo>
                        <a:pt x="76" y="56"/>
                        <a:pt x="59" y="72"/>
                        <a:pt x="38" y="72"/>
                      </a:cubicBezTo>
                      <a:cubicBezTo>
                        <a:pt x="19" y="72"/>
                        <a:pt x="0" y="52"/>
                        <a:pt x="0" y="33"/>
                      </a:cubicBezTo>
                      <a:cubicBezTo>
                        <a:pt x="1" y="13"/>
                        <a:pt x="15" y="1"/>
                        <a:pt x="38"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grpSp>
            <p:nvGrpSpPr>
              <p:cNvPr id="949" name="Google Shape;949;g78ea997ca9_0_967"/>
              <p:cNvGrpSpPr/>
              <p:nvPr/>
            </p:nvGrpSpPr>
            <p:grpSpPr>
              <a:xfrm>
                <a:off x="2073440" y="4255767"/>
                <a:ext cx="945600" cy="1843724"/>
                <a:chOff x="1910366" y="3878338"/>
                <a:chExt cx="1139826" cy="2222425"/>
              </a:xfrm>
            </p:grpSpPr>
            <p:sp>
              <p:nvSpPr>
                <p:cNvPr id="950" name="Google Shape;950;g78ea997ca9_0_967"/>
                <p:cNvSpPr/>
                <p:nvPr/>
              </p:nvSpPr>
              <p:spPr>
                <a:xfrm>
                  <a:off x="2392363" y="6084888"/>
                  <a:ext cx="14288" cy="15875"/>
                </a:xfrm>
                <a:custGeom>
                  <a:avLst/>
                  <a:gdLst/>
                  <a:ahLst/>
                  <a:cxnLst/>
                  <a:rect l="l" t="t" r="r" b="b"/>
                  <a:pathLst>
                    <a:path w="11" h="12" extrusionOk="0">
                      <a:moveTo>
                        <a:pt x="0" y="6"/>
                      </a:moveTo>
                      <a:cubicBezTo>
                        <a:pt x="3" y="5"/>
                        <a:pt x="7" y="0"/>
                        <a:pt x="10" y="5"/>
                      </a:cubicBezTo>
                      <a:cubicBezTo>
                        <a:pt x="11" y="6"/>
                        <a:pt x="10" y="8"/>
                        <a:pt x="10" y="9"/>
                      </a:cubicBezTo>
                      <a:cubicBezTo>
                        <a:pt x="6" y="12"/>
                        <a:pt x="3" y="7"/>
                        <a:pt x="0" y="6"/>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951" name="Google Shape;951;g78ea997ca9_0_967"/>
                <p:cNvSpPr/>
                <p:nvPr/>
              </p:nvSpPr>
              <p:spPr>
                <a:xfrm>
                  <a:off x="1910366" y="3878338"/>
                  <a:ext cx="1139826" cy="939801"/>
                </a:xfrm>
                <a:custGeom>
                  <a:avLst/>
                  <a:gdLst/>
                  <a:ahLst/>
                  <a:cxnLst/>
                  <a:rect l="l" t="t" r="r" b="b"/>
                  <a:pathLst>
                    <a:path w="877" h="723" extrusionOk="0">
                      <a:moveTo>
                        <a:pt x="203" y="536"/>
                      </a:moveTo>
                      <a:cubicBezTo>
                        <a:pt x="197" y="537"/>
                        <a:pt x="198" y="543"/>
                        <a:pt x="198" y="548"/>
                      </a:cubicBezTo>
                      <a:cubicBezTo>
                        <a:pt x="196" y="556"/>
                        <a:pt x="196" y="565"/>
                        <a:pt x="193" y="573"/>
                      </a:cubicBezTo>
                      <a:cubicBezTo>
                        <a:pt x="188" y="592"/>
                        <a:pt x="190" y="607"/>
                        <a:pt x="205" y="622"/>
                      </a:cubicBezTo>
                      <a:cubicBezTo>
                        <a:pt x="225" y="640"/>
                        <a:pt x="224" y="677"/>
                        <a:pt x="206" y="697"/>
                      </a:cubicBezTo>
                      <a:cubicBezTo>
                        <a:pt x="185" y="719"/>
                        <a:pt x="154" y="723"/>
                        <a:pt x="128" y="705"/>
                      </a:cubicBezTo>
                      <a:cubicBezTo>
                        <a:pt x="105" y="689"/>
                        <a:pt x="97" y="657"/>
                        <a:pt x="113" y="632"/>
                      </a:cubicBezTo>
                      <a:cubicBezTo>
                        <a:pt x="122" y="617"/>
                        <a:pt x="121" y="606"/>
                        <a:pt x="115" y="590"/>
                      </a:cubicBezTo>
                      <a:cubicBezTo>
                        <a:pt x="99" y="551"/>
                        <a:pt x="89" y="510"/>
                        <a:pt x="82" y="469"/>
                      </a:cubicBezTo>
                      <a:cubicBezTo>
                        <a:pt x="79" y="456"/>
                        <a:pt x="74" y="448"/>
                        <a:pt x="61" y="444"/>
                      </a:cubicBezTo>
                      <a:cubicBezTo>
                        <a:pt x="21" y="430"/>
                        <a:pt x="0" y="395"/>
                        <a:pt x="7" y="361"/>
                      </a:cubicBezTo>
                      <a:cubicBezTo>
                        <a:pt x="14" y="319"/>
                        <a:pt x="44" y="296"/>
                        <a:pt x="89" y="297"/>
                      </a:cubicBezTo>
                      <a:cubicBezTo>
                        <a:pt x="99" y="297"/>
                        <a:pt x="104" y="292"/>
                        <a:pt x="108" y="285"/>
                      </a:cubicBezTo>
                      <a:cubicBezTo>
                        <a:pt x="141" y="219"/>
                        <a:pt x="182" y="159"/>
                        <a:pt x="231" y="103"/>
                      </a:cubicBezTo>
                      <a:cubicBezTo>
                        <a:pt x="237" y="95"/>
                        <a:pt x="238" y="88"/>
                        <a:pt x="236" y="79"/>
                      </a:cubicBezTo>
                      <a:cubicBezTo>
                        <a:pt x="230" y="48"/>
                        <a:pt x="242" y="22"/>
                        <a:pt x="268" y="12"/>
                      </a:cubicBezTo>
                      <a:cubicBezTo>
                        <a:pt x="296" y="0"/>
                        <a:pt x="322" y="8"/>
                        <a:pt x="340" y="35"/>
                      </a:cubicBezTo>
                      <a:cubicBezTo>
                        <a:pt x="346" y="44"/>
                        <a:pt x="353" y="46"/>
                        <a:pt x="362" y="46"/>
                      </a:cubicBezTo>
                      <a:cubicBezTo>
                        <a:pt x="422" y="46"/>
                        <a:pt x="481" y="53"/>
                        <a:pt x="541" y="61"/>
                      </a:cubicBezTo>
                      <a:cubicBezTo>
                        <a:pt x="554" y="63"/>
                        <a:pt x="562" y="59"/>
                        <a:pt x="569" y="49"/>
                      </a:cubicBezTo>
                      <a:cubicBezTo>
                        <a:pt x="594" y="16"/>
                        <a:pt x="631" y="6"/>
                        <a:pt x="665" y="23"/>
                      </a:cubicBezTo>
                      <a:cubicBezTo>
                        <a:pt x="698" y="39"/>
                        <a:pt x="714" y="73"/>
                        <a:pt x="703" y="112"/>
                      </a:cubicBezTo>
                      <a:cubicBezTo>
                        <a:pt x="700" y="125"/>
                        <a:pt x="702" y="134"/>
                        <a:pt x="712" y="143"/>
                      </a:cubicBezTo>
                      <a:cubicBezTo>
                        <a:pt x="740" y="172"/>
                        <a:pt x="765" y="203"/>
                        <a:pt x="786" y="237"/>
                      </a:cubicBezTo>
                      <a:cubicBezTo>
                        <a:pt x="792" y="246"/>
                        <a:pt x="797" y="248"/>
                        <a:pt x="807" y="247"/>
                      </a:cubicBezTo>
                      <a:cubicBezTo>
                        <a:pt x="836" y="244"/>
                        <a:pt x="859" y="259"/>
                        <a:pt x="868" y="283"/>
                      </a:cubicBezTo>
                      <a:cubicBezTo>
                        <a:pt x="877" y="310"/>
                        <a:pt x="870" y="335"/>
                        <a:pt x="846" y="351"/>
                      </a:cubicBezTo>
                      <a:cubicBezTo>
                        <a:pt x="833" y="359"/>
                        <a:pt x="829" y="369"/>
                        <a:pt x="830" y="382"/>
                      </a:cubicBezTo>
                      <a:cubicBezTo>
                        <a:pt x="831" y="439"/>
                        <a:pt x="828" y="496"/>
                        <a:pt x="815" y="551"/>
                      </a:cubicBezTo>
                      <a:cubicBezTo>
                        <a:pt x="812" y="564"/>
                        <a:pt x="817" y="572"/>
                        <a:pt x="826" y="581"/>
                      </a:cubicBezTo>
                      <a:cubicBezTo>
                        <a:pt x="855" y="609"/>
                        <a:pt x="860" y="650"/>
                        <a:pt x="837" y="680"/>
                      </a:cubicBezTo>
                      <a:cubicBezTo>
                        <a:pt x="814" y="712"/>
                        <a:pt x="775" y="720"/>
                        <a:pt x="739" y="702"/>
                      </a:cubicBezTo>
                      <a:cubicBezTo>
                        <a:pt x="702" y="683"/>
                        <a:pt x="689" y="634"/>
                        <a:pt x="713" y="597"/>
                      </a:cubicBezTo>
                      <a:cubicBezTo>
                        <a:pt x="720" y="585"/>
                        <a:pt x="721" y="577"/>
                        <a:pt x="712" y="565"/>
                      </a:cubicBezTo>
                      <a:cubicBezTo>
                        <a:pt x="697" y="545"/>
                        <a:pt x="684" y="524"/>
                        <a:pt x="670" y="503"/>
                      </a:cubicBezTo>
                      <a:cubicBezTo>
                        <a:pt x="607" y="420"/>
                        <a:pt x="607" y="420"/>
                        <a:pt x="607" y="420"/>
                      </a:cubicBezTo>
                      <a:cubicBezTo>
                        <a:pt x="579" y="385"/>
                        <a:pt x="550" y="352"/>
                        <a:pt x="523" y="318"/>
                      </a:cubicBezTo>
                      <a:cubicBezTo>
                        <a:pt x="513" y="307"/>
                        <a:pt x="503" y="301"/>
                        <a:pt x="491" y="303"/>
                      </a:cubicBezTo>
                      <a:cubicBezTo>
                        <a:pt x="410" y="310"/>
                        <a:pt x="332" y="319"/>
                        <a:pt x="255" y="337"/>
                      </a:cubicBezTo>
                      <a:cubicBezTo>
                        <a:pt x="242" y="340"/>
                        <a:pt x="236" y="347"/>
                        <a:pt x="233" y="359"/>
                      </a:cubicBezTo>
                      <a:cubicBezTo>
                        <a:pt x="226" y="399"/>
                        <a:pt x="218" y="439"/>
                        <a:pt x="210" y="479"/>
                      </a:cubicBezTo>
                      <a:moveTo>
                        <a:pt x="742" y="278"/>
                      </a:moveTo>
                      <a:cubicBezTo>
                        <a:pt x="750" y="277"/>
                        <a:pt x="760" y="281"/>
                        <a:pt x="765" y="272"/>
                      </a:cubicBezTo>
                      <a:cubicBezTo>
                        <a:pt x="768" y="266"/>
                        <a:pt x="766" y="261"/>
                        <a:pt x="763" y="257"/>
                      </a:cubicBezTo>
                      <a:cubicBezTo>
                        <a:pt x="739" y="223"/>
                        <a:pt x="715" y="190"/>
                        <a:pt x="685" y="161"/>
                      </a:cubicBezTo>
                      <a:cubicBezTo>
                        <a:pt x="680" y="155"/>
                        <a:pt x="675" y="154"/>
                        <a:pt x="667" y="157"/>
                      </a:cubicBezTo>
                      <a:cubicBezTo>
                        <a:pt x="633" y="173"/>
                        <a:pt x="601" y="168"/>
                        <a:pt x="575" y="139"/>
                      </a:cubicBezTo>
                      <a:cubicBezTo>
                        <a:pt x="567" y="132"/>
                        <a:pt x="559" y="130"/>
                        <a:pt x="550" y="133"/>
                      </a:cubicBezTo>
                      <a:cubicBezTo>
                        <a:pt x="517" y="146"/>
                        <a:pt x="485" y="158"/>
                        <a:pt x="452" y="170"/>
                      </a:cubicBezTo>
                      <a:cubicBezTo>
                        <a:pt x="440" y="174"/>
                        <a:pt x="437" y="180"/>
                        <a:pt x="447" y="191"/>
                      </a:cubicBezTo>
                      <a:cubicBezTo>
                        <a:pt x="469" y="213"/>
                        <a:pt x="490" y="236"/>
                        <a:pt x="512" y="259"/>
                      </a:cubicBezTo>
                      <a:cubicBezTo>
                        <a:pt x="518" y="266"/>
                        <a:pt x="526" y="270"/>
                        <a:pt x="536" y="270"/>
                      </a:cubicBezTo>
                      <a:cubicBezTo>
                        <a:pt x="605" y="270"/>
                        <a:pt x="673" y="269"/>
                        <a:pt x="742" y="278"/>
                      </a:cubicBezTo>
                      <a:close/>
                      <a:moveTo>
                        <a:pt x="591" y="300"/>
                      </a:moveTo>
                      <a:cubicBezTo>
                        <a:pt x="591" y="300"/>
                        <a:pt x="591" y="300"/>
                        <a:pt x="591" y="300"/>
                      </a:cubicBezTo>
                      <a:cubicBezTo>
                        <a:pt x="584" y="300"/>
                        <a:pt x="578" y="300"/>
                        <a:pt x="571" y="300"/>
                      </a:cubicBezTo>
                      <a:cubicBezTo>
                        <a:pt x="566" y="300"/>
                        <a:pt x="560" y="300"/>
                        <a:pt x="558" y="306"/>
                      </a:cubicBezTo>
                      <a:cubicBezTo>
                        <a:pt x="556" y="311"/>
                        <a:pt x="560" y="315"/>
                        <a:pt x="563" y="318"/>
                      </a:cubicBezTo>
                      <a:cubicBezTo>
                        <a:pt x="595" y="353"/>
                        <a:pt x="623" y="389"/>
                        <a:pt x="651" y="427"/>
                      </a:cubicBezTo>
                      <a:cubicBezTo>
                        <a:pt x="659" y="438"/>
                        <a:pt x="665" y="437"/>
                        <a:pt x="675" y="429"/>
                      </a:cubicBezTo>
                      <a:cubicBezTo>
                        <a:pt x="704" y="404"/>
                        <a:pt x="731" y="376"/>
                        <a:pt x="757" y="348"/>
                      </a:cubicBezTo>
                      <a:cubicBezTo>
                        <a:pt x="765" y="339"/>
                        <a:pt x="763" y="332"/>
                        <a:pt x="760" y="322"/>
                      </a:cubicBezTo>
                      <a:cubicBezTo>
                        <a:pt x="756" y="312"/>
                        <a:pt x="749" y="308"/>
                        <a:pt x="738" y="308"/>
                      </a:cubicBezTo>
                      <a:cubicBezTo>
                        <a:pt x="689" y="305"/>
                        <a:pt x="640" y="302"/>
                        <a:pt x="591" y="300"/>
                      </a:cubicBezTo>
                      <a:close/>
                      <a:moveTo>
                        <a:pt x="800" y="403"/>
                      </a:moveTo>
                      <a:cubicBezTo>
                        <a:pt x="800" y="393"/>
                        <a:pt x="800" y="383"/>
                        <a:pt x="800" y="373"/>
                      </a:cubicBezTo>
                      <a:cubicBezTo>
                        <a:pt x="800" y="368"/>
                        <a:pt x="800" y="362"/>
                        <a:pt x="794" y="359"/>
                      </a:cubicBezTo>
                      <a:cubicBezTo>
                        <a:pt x="787" y="357"/>
                        <a:pt x="784" y="363"/>
                        <a:pt x="781" y="367"/>
                      </a:cubicBezTo>
                      <a:cubicBezTo>
                        <a:pt x="754" y="399"/>
                        <a:pt x="724" y="428"/>
                        <a:pt x="692" y="455"/>
                      </a:cubicBezTo>
                      <a:cubicBezTo>
                        <a:pt x="684" y="462"/>
                        <a:pt x="682" y="468"/>
                        <a:pt x="689" y="477"/>
                      </a:cubicBezTo>
                      <a:cubicBezTo>
                        <a:pt x="707" y="502"/>
                        <a:pt x="725" y="527"/>
                        <a:pt x="741" y="553"/>
                      </a:cubicBezTo>
                      <a:cubicBezTo>
                        <a:pt x="749" y="566"/>
                        <a:pt x="760" y="562"/>
                        <a:pt x="771" y="562"/>
                      </a:cubicBezTo>
                      <a:cubicBezTo>
                        <a:pt x="782" y="561"/>
                        <a:pt x="784" y="553"/>
                        <a:pt x="785" y="544"/>
                      </a:cubicBezTo>
                      <a:cubicBezTo>
                        <a:pt x="795" y="497"/>
                        <a:pt x="799" y="450"/>
                        <a:pt x="800" y="403"/>
                      </a:cubicBezTo>
                      <a:close/>
                      <a:moveTo>
                        <a:pt x="257" y="305"/>
                      </a:moveTo>
                      <a:cubicBezTo>
                        <a:pt x="259" y="305"/>
                        <a:pt x="260" y="305"/>
                        <a:pt x="261" y="304"/>
                      </a:cubicBezTo>
                      <a:cubicBezTo>
                        <a:pt x="329" y="289"/>
                        <a:pt x="397" y="280"/>
                        <a:pt x="467" y="274"/>
                      </a:cubicBezTo>
                      <a:cubicBezTo>
                        <a:pt x="470" y="274"/>
                        <a:pt x="475" y="274"/>
                        <a:pt x="477" y="270"/>
                      </a:cubicBezTo>
                      <a:cubicBezTo>
                        <a:pt x="478" y="265"/>
                        <a:pt x="474" y="263"/>
                        <a:pt x="471" y="260"/>
                      </a:cubicBezTo>
                      <a:cubicBezTo>
                        <a:pt x="453" y="241"/>
                        <a:pt x="434" y="223"/>
                        <a:pt x="417" y="204"/>
                      </a:cubicBezTo>
                      <a:cubicBezTo>
                        <a:pt x="407" y="194"/>
                        <a:pt x="399" y="193"/>
                        <a:pt x="387" y="198"/>
                      </a:cubicBezTo>
                      <a:cubicBezTo>
                        <a:pt x="346" y="218"/>
                        <a:pt x="306" y="240"/>
                        <a:pt x="267" y="262"/>
                      </a:cubicBezTo>
                      <a:cubicBezTo>
                        <a:pt x="253" y="269"/>
                        <a:pt x="249" y="281"/>
                        <a:pt x="247" y="294"/>
                      </a:cubicBezTo>
                      <a:cubicBezTo>
                        <a:pt x="246" y="302"/>
                        <a:pt x="249" y="306"/>
                        <a:pt x="257" y="305"/>
                      </a:cubicBezTo>
                      <a:close/>
                      <a:moveTo>
                        <a:pt x="553" y="98"/>
                      </a:moveTo>
                      <a:cubicBezTo>
                        <a:pt x="549" y="96"/>
                        <a:pt x="549" y="94"/>
                        <a:pt x="547" y="94"/>
                      </a:cubicBezTo>
                      <a:cubicBezTo>
                        <a:pt x="485" y="83"/>
                        <a:pt x="422" y="77"/>
                        <a:pt x="359" y="79"/>
                      </a:cubicBezTo>
                      <a:cubicBezTo>
                        <a:pt x="353" y="79"/>
                        <a:pt x="348" y="79"/>
                        <a:pt x="346" y="86"/>
                      </a:cubicBezTo>
                      <a:cubicBezTo>
                        <a:pt x="344" y="92"/>
                        <a:pt x="349" y="95"/>
                        <a:pt x="353" y="99"/>
                      </a:cubicBezTo>
                      <a:cubicBezTo>
                        <a:pt x="369" y="115"/>
                        <a:pt x="386" y="130"/>
                        <a:pt x="402" y="145"/>
                      </a:cubicBezTo>
                      <a:cubicBezTo>
                        <a:pt x="408" y="151"/>
                        <a:pt x="413" y="152"/>
                        <a:pt x="420" y="149"/>
                      </a:cubicBezTo>
                      <a:cubicBezTo>
                        <a:pt x="463" y="132"/>
                        <a:pt x="507" y="116"/>
                        <a:pt x="553" y="98"/>
                      </a:cubicBezTo>
                      <a:close/>
                      <a:moveTo>
                        <a:pt x="256" y="125"/>
                      </a:moveTo>
                      <a:cubicBezTo>
                        <a:pt x="218" y="157"/>
                        <a:pt x="137" y="282"/>
                        <a:pt x="134" y="312"/>
                      </a:cubicBezTo>
                      <a:cubicBezTo>
                        <a:pt x="162" y="292"/>
                        <a:pt x="189" y="274"/>
                        <a:pt x="217" y="255"/>
                      </a:cubicBezTo>
                      <a:cubicBezTo>
                        <a:pt x="222" y="251"/>
                        <a:pt x="225" y="247"/>
                        <a:pt x="227" y="241"/>
                      </a:cubicBezTo>
                      <a:cubicBezTo>
                        <a:pt x="236" y="204"/>
                        <a:pt x="246" y="166"/>
                        <a:pt x="256" y="125"/>
                      </a:cubicBezTo>
                      <a:close/>
                      <a:moveTo>
                        <a:pt x="261" y="230"/>
                      </a:moveTo>
                      <a:cubicBezTo>
                        <a:pt x="300" y="207"/>
                        <a:pt x="334" y="189"/>
                        <a:pt x="370" y="173"/>
                      </a:cubicBezTo>
                      <a:cubicBezTo>
                        <a:pt x="377" y="169"/>
                        <a:pt x="378" y="165"/>
                        <a:pt x="372" y="159"/>
                      </a:cubicBezTo>
                      <a:cubicBezTo>
                        <a:pt x="359" y="148"/>
                        <a:pt x="346" y="136"/>
                        <a:pt x="334" y="124"/>
                      </a:cubicBezTo>
                      <a:cubicBezTo>
                        <a:pt x="320" y="111"/>
                        <a:pt x="293" y="116"/>
                        <a:pt x="287" y="133"/>
                      </a:cubicBezTo>
                      <a:cubicBezTo>
                        <a:pt x="278" y="163"/>
                        <a:pt x="271" y="194"/>
                        <a:pt x="261" y="230"/>
                      </a:cubicBezTo>
                      <a:close/>
                      <a:moveTo>
                        <a:pt x="155" y="602"/>
                      </a:moveTo>
                      <a:cubicBezTo>
                        <a:pt x="164" y="569"/>
                        <a:pt x="170" y="539"/>
                        <a:pt x="171" y="509"/>
                      </a:cubicBezTo>
                      <a:cubicBezTo>
                        <a:pt x="172" y="491"/>
                        <a:pt x="151" y="482"/>
                        <a:pt x="141" y="469"/>
                      </a:cubicBezTo>
                      <a:cubicBezTo>
                        <a:pt x="136" y="462"/>
                        <a:pt x="131" y="456"/>
                        <a:pt x="125" y="451"/>
                      </a:cubicBezTo>
                      <a:cubicBezTo>
                        <a:pt x="122" y="447"/>
                        <a:pt x="119" y="440"/>
                        <a:pt x="113" y="443"/>
                      </a:cubicBezTo>
                      <a:cubicBezTo>
                        <a:pt x="107" y="446"/>
                        <a:pt x="110" y="453"/>
                        <a:pt x="111" y="458"/>
                      </a:cubicBezTo>
                      <a:cubicBezTo>
                        <a:pt x="117" y="493"/>
                        <a:pt x="126" y="528"/>
                        <a:pt x="137" y="562"/>
                      </a:cubicBezTo>
                      <a:cubicBezTo>
                        <a:pt x="142" y="574"/>
                        <a:pt x="144" y="587"/>
                        <a:pt x="155" y="602"/>
                      </a:cubicBezTo>
                      <a:close/>
                      <a:moveTo>
                        <a:pt x="201" y="362"/>
                      </a:moveTo>
                      <a:cubicBezTo>
                        <a:pt x="203" y="355"/>
                        <a:pt x="200" y="353"/>
                        <a:pt x="190" y="353"/>
                      </a:cubicBezTo>
                      <a:cubicBezTo>
                        <a:pt x="163" y="355"/>
                        <a:pt x="157" y="373"/>
                        <a:pt x="152" y="395"/>
                      </a:cubicBezTo>
                      <a:cubicBezTo>
                        <a:pt x="145" y="423"/>
                        <a:pt x="148" y="438"/>
                        <a:pt x="171" y="455"/>
                      </a:cubicBezTo>
                      <a:cubicBezTo>
                        <a:pt x="180" y="461"/>
                        <a:pt x="183" y="458"/>
                        <a:pt x="184" y="449"/>
                      </a:cubicBezTo>
                      <a:cubicBezTo>
                        <a:pt x="190" y="421"/>
                        <a:pt x="195" y="392"/>
                        <a:pt x="201" y="362"/>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cxnSp>
            <p:nvCxnSpPr>
              <p:cNvPr id="952" name="Google Shape;952;g78ea997ca9_0_967"/>
              <p:cNvCxnSpPr/>
              <p:nvPr/>
            </p:nvCxnSpPr>
            <p:spPr>
              <a:xfrm>
                <a:off x="1915684" y="3808646"/>
                <a:ext cx="1258800" cy="0"/>
              </a:xfrm>
              <a:prstGeom prst="straightConnector1">
                <a:avLst/>
              </a:prstGeom>
              <a:noFill/>
              <a:ln w="9525" cap="flat" cmpd="sng">
                <a:solidFill>
                  <a:srgbClr val="D8D8D8"/>
                </a:solidFill>
                <a:prstDash val="dash"/>
                <a:miter lim="800000"/>
                <a:headEnd type="none" w="sm" len="sm"/>
                <a:tailEnd type="none" w="sm" len="sm"/>
              </a:ln>
            </p:spPr>
          </p:cxnSp>
          <p:cxnSp>
            <p:nvCxnSpPr>
              <p:cNvPr id="953" name="Google Shape;953;g78ea997ca9_0_967"/>
              <p:cNvCxnSpPr/>
              <p:nvPr/>
            </p:nvCxnSpPr>
            <p:spPr>
              <a:xfrm>
                <a:off x="1915684" y="5330142"/>
                <a:ext cx="1258800" cy="0"/>
              </a:xfrm>
              <a:prstGeom prst="straightConnector1">
                <a:avLst/>
              </a:prstGeom>
              <a:noFill/>
              <a:ln w="9525" cap="flat" cmpd="sng">
                <a:solidFill>
                  <a:srgbClr val="D8D8D8"/>
                </a:solidFill>
                <a:prstDash val="dash"/>
                <a:miter lim="800000"/>
                <a:headEnd type="none" w="sm" len="sm"/>
                <a:tailEnd type="none" w="sm" len="sm"/>
              </a:ln>
            </p:spPr>
          </p:cxnSp>
        </p:grpSp>
        <p:grpSp>
          <p:nvGrpSpPr>
            <p:cNvPr id="954" name="Google Shape;954;g78ea997ca9_0_967"/>
            <p:cNvGrpSpPr/>
            <p:nvPr/>
          </p:nvGrpSpPr>
          <p:grpSpPr>
            <a:xfrm>
              <a:off x="3028875" y="2489681"/>
              <a:ext cx="329573" cy="3195340"/>
              <a:chOff x="2935109" y="2039058"/>
              <a:chExt cx="329573" cy="4239539"/>
            </a:xfrm>
          </p:grpSpPr>
          <p:sp>
            <p:nvSpPr>
              <p:cNvPr id="955" name="Google Shape;955;g78ea997ca9_0_967"/>
              <p:cNvSpPr/>
              <p:nvPr/>
            </p:nvSpPr>
            <p:spPr>
              <a:xfrm rot="5400000" flipH="1">
                <a:off x="972059" y="4002108"/>
                <a:ext cx="4202100" cy="276000"/>
              </a:xfrm>
              <a:prstGeom prst="trapezoid">
                <a:avLst>
                  <a:gd name="adj" fmla="val 41661"/>
                </a:avLst>
              </a:prstGeom>
              <a:gradFill>
                <a:gsLst>
                  <a:gs pos="0">
                    <a:srgbClr val="A5A5A5">
                      <a:alpha val="14509"/>
                    </a:srgbClr>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956" name="Google Shape;956;g78ea997ca9_0_967"/>
              <p:cNvSpPr/>
              <p:nvPr/>
            </p:nvSpPr>
            <p:spPr>
              <a:xfrm rot="5400000" flipH="1">
                <a:off x="1206232" y="4220147"/>
                <a:ext cx="4075800" cy="41100"/>
              </a:xfrm>
              <a:prstGeom prst="rect">
                <a:avLst/>
              </a:prstGeom>
              <a:solidFill>
                <a:srgbClr val="0C0C0C">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pic>
        <p:nvPicPr>
          <p:cNvPr id="957" name="Google Shape;957;g78ea997ca9_0_967"/>
          <p:cNvPicPr preferRelativeResize="0"/>
          <p:nvPr/>
        </p:nvPicPr>
        <p:blipFill rotWithShape="1">
          <a:blip r:embed="rId3">
            <a:alphaModFix/>
          </a:blip>
          <a:srcRect t="6807" b="6798"/>
          <a:stretch/>
        </p:blipFill>
        <p:spPr>
          <a:xfrm>
            <a:off x="5721609" y="882733"/>
            <a:ext cx="4909989"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658cc98c81_3_1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Travis CI</a:t>
            </a:r>
            <a:endParaRPr/>
          </a:p>
        </p:txBody>
      </p:sp>
      <p:sp>
        <p:nvSpPr>
          <p:cNvPr id="963" name="Google Shape;963;g658cc98c81_3_114"/>
          <p:cNvSpPr/>
          <p:nvPr/>
        </p:nvSpPr>
        <p:spPr>
          <a:xfrm>
            <a:off x="-13416" y="25375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2200" b="0" i="0" u="none" strike="noStrike" cap="none">
              <a:solidFill>
                <a:srgbClr val="3F3F3F"/>
              </a:solidFill>
              <a:latin typeface="Open Sans"/>
              <a:ea typeface="Open Sans"/>
              <a:cs typeface="Open Sans"/>
              <a:sym typeface="Open Sans"/>
            </a:endParaRPr>
          </a:p>
        </p:txBody>
      </p:sp>
      <p:sp>
        <p:nvSpPr>
          <p:cNvPr id="964" name="Google Shape;964;g658cc98c81_3_114"/>
          <p:cNvSpPr/>
          <p:nvPr/>
        </p:nvSpPr>
        <p:spPr>
          <a:xfrm>
            <a:off x="3117958" y="266556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5" name="Google Shape;965;g658cc98c81_3_114"/>
          <p:cNvSpPr/>
          <p:nvPr/>
        </p:nvSpPr>
        <p:spPr>
          <a:xfrm>
            <a:off x="3117958" y="636806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6" name="Google Shape;966;g658cc98c81_3_114"/>
          <p:cNvSpPr/>
          <p:nvPr/>
        </p:nvSpPr>
        <p:spPr>
          <a:xfrm>
            <a:off x="4027888" y="374732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7" name="Google Shape;967;g658cc98c81_3_114"/>
          <p:cNvSpPr/>
          <p:nvPr/>
        </p:nvSpPr>
        <p:spPr>
          <a:xfrm>
            <a:off x="4010065" y="526551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8" name="Google Shape;968;g658cc98c81_3_114"/>
          <p:cNvSpPr txBox="1"/>
          <p:nvPr/>
        </p:nvSpPr>
        <p:spPr>
          <a:xfrm>
            <a:off x="3875639" y="2352585"/>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Travis CI is a mature CI solution with simple GitHub integration.It is one of the oldest CI solutions and has won the trust of many users. </a:t>
            </a:r>
            <a:endParaRPr sz="2200" b="0"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9" name="Google Shape;969;g658cc98c81_3_114"/>
          <p:cNvSpPr txBox="1"/>
          <p:nvPr/>
        </p:nvSpPr>
        <p:spPr>
          <a:xfrm>
            <a:off x="4662532" y="362084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Travis CI can perform tests on Linux and macOS, but is not recommended for multi-OS testing.</a:t>
            </a:r>
            <a:endParaRPr sz="2200" b="0" i="0" u="none" strike="noStrike" cap="none">
              <a:solidFill>
                <a:srgbClr val="3F3F3F"/>
              </a:solidFill>
              <a:latin typeface="Open Sans"/>
              <a:ea typeface="Open Sans"/>
              <a:cs typeface="Open Sans"/>
              <a:sym typeface="Open Sans"/>
            </a:endParaRPr>
          </a:p>
        </p:txBody>
      </p:sp>
      <p:sp>
        <p:nvSpPr>
          <p:cNvPr id="970" name="Google Shape;970;g658cc98c81_3_114"/>
          <p:cNvSpPr txBox="1"/>
          <p:nvPr/>
        </p:nvSpPr>
        <p:spPr>
          <a:xfrm>
            <a:off x="4662532" y="508650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It has a large, helpful community that welcomes new users and provides a great number of tutorials.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971" name="Google Shape;971;g658cc98c81_3_114"/>
          <p:cNvSpPr txBox="1"/>
          <p:nvPr/>
        </p:nvSpPr>
        <p:spPr>
          <a:xfrm>
            <a:off x="3875639" y="6361174"/>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Travis eliminates the need for a dedicated server, as it is hosted in the cloud. </a:t>
            </a: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also offers an on-premises product for companies that want to keep using the same features of the CI tools topped with on-site security needs.</a:t>
            </a:r>
            <a:endParaRPr sz="2200" b="0" i="0" u="none" strike="noStrike" cap="none">
              <a:solidFill>
                <a:srgbClr val="3F3F3F"/>
              </a:solidFill>
              <a:latin typeface="Open Sans"/>
              <a:ea typeface="Open Sans"/>
              <a:cs typeface="Open Sans"/>
              <a:sym typeface="Open Sans"/>
            </a:endParaRPr>
          </a:p>
        </p:txBody>
      </p:sp>
      <p:pic>
        <p:nvPicPr>
          <p:cNvPr id="972" name="Google Shape;972;g658cc98c81_3_114"/>
          <p:cNvPicPr preferRelativeResize="0"/>
          <p:nvPr/>
        </p:nvPicPr>
        <p:blipFill rotWithShape="1">
          <a:blip r:embed="rId3">
            <a:alphaModFix/>
          </a:blip>
          <a:srcRect r="63878"/>
          <a:stretch/>
        </p:blipFill>
        <p:spPr>
          <a:xfrm>
            <a:off x="1845601" y="3815833"/>
            <a:ext cx="1969224" cy="1706791"/>
          </a:xfrm>
          <a:prstGeom prst="rect">
            <a:avLst/>
          </a:prstGeom>
          <a:noFill/>
          <a:ln>
            <a:noFill/>
          </a:ln>
        </p:spPr>
      </p:pic>
      <p:pic>
        <p:nvPicPr>
          <p:cNvPr id="973" name="Google Shape;973;g658cc98c81_3_114"/>
          <p:cNvPicPr preferRelativeResize="0"/>
          <p:nvPr/>
        </p:nvPicPr>
        <p:blipFill rotWithShape="1">
          <a:blip r:embed="rId4">
            <a:alphaModFix/>
          </a:blip>
          <a:srcRect t="6807" b="6798"/>
          <a:stretch/>
        </p:blipFill>
        <p:spPr>
          <a:xfrm>
            <a:off x="4993670" y="882733"/>
            <a:ext cx="6535196"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78ea997ca9_0_100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Benefits of Travis CI</a:t>
            </a:r>
            <a:endParaRPr/>
          </a:p>
        </p:txBody>
      </p:sp>
      <p:grpSp>
        <p:nvGrpSpPr>
          <p:cNvPr id="979" name="Google Shape;979;g78ea997ca9_0_1002"/>
          <p:cNvGrpSpPr/>
          <p:nvPr/>
        </p:nvGrpSpPr>
        <p:grpSpPr>
          <a:xfrm>
            <a:off x="5689626" y="2063797"/>
            <a:ext cx="2203681" cy="2313992"/>
            <a:chOff x="2970212" y="1274762"/>
            <a:chExt cx="1363664" cy="1431926"/>
          </a:xfrm>
        </p:grpSpPr>
        <p:sp>
          <p:nvSpPr>
            <p:cNvPr id="980" name="Google Shape;980;g78ea997ca9_0_1002"/>
            <p:cNvSpPr/>
            <p:nvPr/>
          </p:nvSpPr>
          <p:spPr>
            <a:xfrm>
              <a:off x="2971800" y="1274762"/>
              <a:ext cx="1362076" cy="1431926"/>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81" name="Google Shape;981;g78ea997ca9_0_1002"/>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82" name="Google Shape;982;g78ea997ca9_0_1002"/>
          <p:cNvGrpSpPr/>
          <p:nvPr/>
        </p:nvGrpSpPr>
        <p:grpSpPr>
          <a:xfrm>
            <a:off x="8390995" y="2066362"/>
            <a:ext cx="2172895" cy="2311426"/>
            <a:chOff x="4641850" y="1276350"/>
            <a:chExt cx="1344613" cy="1430338"/>
          </a:xfrm>
        </p:grpSpPr>
        <p:sp>
          <p:nvSpPr>
            <p:cNvPr id="983" name="Google Shape;983;g78ea997ca9_0_1002"/>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84" name="Google Shape;984;g78ea997ca9_0_1002"/>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85" name="Google Shape;985;g78ea997ca9_0_1002"/>
          <p:cNvGrpSpPr/>
          <p:nvPr/>
        </p:nvGrpSpPr>
        <p:grpSpPr>
          <a:xfrm>
            <a:off x="8390992" y="4849784"/>
            <a:ext cx="2175461" cy="2024100"/>
            <a:chOff x="4641850" y="3027363"/>
            <a:chExt cx="1346201" cy="1252537"/>
          </a:xfrm>
        </p:grpSpPr>
        <p:sp>
          <p:nvSpPr>
            <p:cNvPr id="986" name="Google Shape;986;g78ea997ca9_0_1002"/>
            <p:cNvSpPr/>
            <p:nvPr/>
          </p:nvSpPr>
          <p:spPr>
            <a:xfrm>
              <a:off x="4641850" y="3027363"/>
              <a:ext cx="1322389" cy="1244601"/>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87" name="Google Shape;987;g78ea997ca9_0_1002"/>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988" name="Google Shape;988;g78ea997ca9_0_1002"/>
          <p:cNvGrpSpPr/>
          <p:nvPr/>
        </p:nvGrpSpPr>
        <p:grpSpPr>
          <a:xfrm>
            <a:off x="5692195" y="4849786"/>
            <a:ext cx="2201113" cy="2034363"/>
            <a:chOff x="2971800" y="3027363"/>
            <a:chExt cx="1362075" cy="1258888"/>
          </a:xfrm>
        </p:grpSpPr>
        <p:sp>
          <p:nvSpPr>
            <p:cNvPr id="989" name="Google Shape;989;g78ea997ca9_0_1002"/>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90" name="Google Shape;990;g78ea997ca9_0_1002"/>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sp>
        <p:nvSpPr>
          <p:cNvPr id="991" name="Google Shape;991;g78ea997ca9_0_1002"/>
          <p:cNvSpPr txBox="1"/>
          <p:nvPr/>
        </p:nvSpPr>
        <p:spPr>
          <a:xfrm>
            <a:off x="10883448" y="1939413"/>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Direct connectivity with GitHub</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Travis CI works seamlessly with popular version control systems like GitHub.</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992" name="Google Shape;992;g78ea997ca9_0_1002"/>
          <p:cNvSpPr txBox="1"/>
          <p:nvPr/>
        </p:nvSpPr>
        <p:spPr>
          <a:xfrm>
            <a:off x="1393091" y="1939413"/>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Good UI</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user interface is very responsive. Most users say that it’s convenient for monitoring builds.</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993" name="Google Shape;993;g78ea997ca9_0_1002"/>
          <p:cNvSpPr txBox="1"/>
          <p:nvPr/>
        </p:nvSpPr>
        <p:spPr>
          <a:xfrm>
            <a:off x="10883448" y="6065305"/>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Backup of the recent build</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Whenever you run a new build, Travis CI clones your GitHub repository into a new virtual environment, providing you      a backup.</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994" name="Google Shape;994;g78ea997ca9_0_1002"/>
          <p:cNvSpPr txBox="1"/>
          <p:nvPr/>
        </p:nvSpPr>
        <p:spPr>
          <a:xfrm>
            <a:off x="1393091" y="6065305"/>
            <a:ext cx="4250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Easy setup and configuration</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Travis CI requires no installation.</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You can begin testing by simply signing up and adding  a project.</a:t>
            </a:r>
            <a:endParaRPr sz="2200" b="0" i="0" u="none" strike="noStrike" cap="none">
              <a:solidFill>
                <a:srgbClr val="3F3F3F"/>
              </a:solidFill>
              <a:latin typeface="Open Sans"/>
              <a:ea typeface="Open Sans"/>
              <a:cs typeface="Open Sans"/>
              <a:sym typeface="Open Sans"/>
            </a:endParaRPr>
          </a:p>
        </p:txBody>
      </p:sp>
      <p:pic>
        <p:nvPicPr>
          <p:cNvPr id="995" name="Google Shape;995;g78ea997ca9_0_1002"/>
          <p:cNvPicPr preferRelativeResize="0"/>
          <p:nvPr/>
        </p:nvPicPr>
        <p:blipFill rotWithShape="1">
          <a:blip r:embed="rId3">
            <a:alphaModFix/>
          </a:blip>
          <a:srcRect t="6807" b="6798"/>
          <a:stretch/>
        </p:blipFill>
        <p:spPr>
          <a:xfrm>
            <a:off x="5927857" y="882733"/>
            <a:ext cx="4463626"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78ea997ca9_0_102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Drawbacks of Travis CI</a:t>
            </a:r>
            <a:endParaRPr/>
          </a:p>
        </p:txBody>
      </p:sp>
      <p:grpSp>
        <p:nvGrpSpPr>
          <p:cNvPr id="1001" name="Google Shape;1001;g78ea997ca9_0_1028"/>
          <p:cNvGrpSpPr/>
          <p:nvPr/>
        </p:nvGrpSpPr>
        <p:grpSpPr>
          <a:xfrm>
            <a:off x="3314700" y="2607412"/>
            <a:ext cx="11549400" cy="1502888"/>
            <a:chOff x="3314700" y="2593344"/>
            <a:chExt cx="11549400" cy="1502888"/>
          </a:xfrm>
        </p:grpSpPr>
        <p:sp>
          <p:nvSpPr>
            <p:cNvPr id="1002" name="Google Shape;1002;g78ea997ca9_0_1028"/>
            <p:cNvSpPr/>
            <p:nvPr/>
          </p:nvSpPr>
          <p:spPr>
            <a:xfrm>
              <a:off x="3314700" y="2593344"/>
              <a:ext cx="115494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1003" name="Google Shape;1003;g78ea997ca9_0_1028"/>
            <p:cNvSpPr txBox="1"/>
            <p:nvPr/>
          </p:nvSpPr>
          <p:spPr>
            <a:xfrm>
              <a:off x="3791775" y="2606732"/>
              <a:ext cx="10866900" cy="148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1" i="0" u="none" strike="noStrike" cap="none">
                  <a:solidFill>
                    <a:srgbClr val="3F3F3F"/>
                  </a:solidFill>
                  <a:latin typeface="Open Sans"/>
                  <a:ea typeface="Open Sans"/>
                  <a:cs typeface="Open Sans"/>
                  <a:sym typeface="Open Sans"/>
                </a:rPr>
                <a:t>No CD</a:t>
              </a: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Travis CI doesn’t allow for continuous delivery.</a:t>
              </a: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grpSp>
      <p:grpSp>
        <p:nvGrpSpPr>
          <p:cNvPr id="1004" name="Google Shape;1004;g78ea997ca9_0_1028"/>
          <p:cNvGrpSpPr/>
          <p:nvPr/>
        </p:nvGrpSpPr>
        <p:grpSpPr>
          <a:xfrm>
            <a:off x="3314700" y="4102764"/>
            <a:ext cx="11549400" cy="1489500"/>
            <a:chOff x="3314700" y="4102764"/>
            <a:chExt cx="11549400" cy="1489500"/>
          </a:xfrm>
        </p:grpSpPr>
        <p:sp>
          <p:nvSpPr>
            <p:cNvPr id="1005" name="Google Shape;1005;g78ea997ca9_0_1028"/>
            <p:cNvSpPr/>
            <p:nvPr/>
          </p:nvSpPr>
          <p:spPr>
            <a:xfrm>
              <a:off x="3314700" y="4102764"/>
              <a:ext cx="11549400" cy="1489500"/>
            </a:xfrm>
            <a:prstGeom prst="homePlate">
              <a:avLst>
                <a:gd name="adj" fmla="val 50000"/>
              </a:avLst>
            </a:prstGeom>
            <a:solidFill>
              <a:srgbClr val="F9DEC9"/>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sp>
          <p:nvSpPr>
            <p:cNvPr id="1006" name="Google Shape;1006;g78ea997ca9_0_1028"/>
            <p:cNvSpPr txBox="1"/>
            <p:nvPr/>
          </p:nvSpPr>
          <p:spPr>
            <a:xfrm>
              <a:off x="3791777" y="4189160"/>
              <a:ext cx="101811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i="0" u="none" strike="noStrike" cap="none">
                  <a:solidFill>
                    <a:srgbClr val="3F3F3F"/>
                  </a:solidFill>
                  <a:latin typeface="Open Sans"/>
                  <a:ea typeface="Open Sans"/>
                  <a:cs typeface="Open Sans"/>
                  <a:sym typeface="Open Sans"/>
                </a:rPr>
                <a:t>GitHub-only hosting</a:t>
              </a: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Travis only offers support for GitHub-hosted projects.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teams that use GitLab or any other alternative are forced to rely on another CI tool.</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grpSp>
      <p:grpSp>
        <p:nvGrpSpPr>
          <p:cNvPr id="1007" name="Google Shape;1007;g78ea997ca9_0_1028"/>
          <p:cNvGrpSpPr/>
          <p:nvPr/>
        </p:nvGrpSpPr>
        <p:grpSpPr>
          <a:xfrm>
            <a:off x="1915684" y="2489681"/>
            <a:ext cx="1442764" cy="3879777"/>
            <a:chOff x="1915684" y="2489681"/>
            <a:chExt cx="1442764" cy="3879777"/>
          </a:xfrm>
        </p:grpSpPr>
        <p:grpSp>
          <p:nvGrpSpPr>
            <p:cNvPr id="1008" name="Google Shape;1008;g78ea997ca9_0_1028"/>
            <p:cNvGrpSpPr/>
            <p:nvPr/>
          </p:nvGrpSpPr>
          <p:grpSpPr>
            <a:xfrm>
              <a:off x="1915684" y="2912088"/>
              <a:ext cx="1258800" cy="3457370"/>
              <a:chOff x="1915684" y="2642121"/>
              <a:chExt cx="1258800" cy="3457370"/>
            </a:xfrm>
          </p:grpSpPr>
          <p:grpSp>
            <p:nvGrpSpPr>
              <p:cNvPr id="1009" name="Google Shape;1009;g78ea997ca9_0_1028"/>
              <p:cNvGrpSpPr/>
              <p:nvPr/>
            </p:nvGrpSpPr>
            <p:grpSpPr>
              <a:xfrm>
                <a:off x="2109723" y="2642121"/>
                <a:ext cx="746384" cy="747482"/>
                <a:chOff x="1799861" y="2555635"/>
                <a:chExt cx="1023566" cy="1025072"/>
              </a:xfrm>
            </p:grpSpPr>
            <p:sp>
              <p:nvSpPr>
                <p:cNvPr id="1010" name="Google Shape;1010;g78ea997ca9_0_1028"/>
                <p:cNvSpPr/>
                <p:nvPr/>
              </p:nvSpPr>
              <p:spPr>
                <a:xfrm>
                  <a:off x="1799861" y="2555635"/>
                  <a:ext cx="1023566" cy="517804"/>
                </a:xfrm>
                <a:custGeom>
                  <a:avLst/>
                  <a:gdLst/>
                  <a:ahLst/>
                  <a:cxnLst/>
                  <a:rect l="l" t="t" r="r" b="b"/>
                  <a:pathLst>
                    <a:path w="896" h="453" extrusionOk="0">
                      <a:moveTo>
                        <a:pt x="896" y="340"/>
                      </a:moveTo>
                      <a:cubicBezTo>
                        <a:pt x="829" y="340"/>
                        <a:pt x="761" y="340"/>
                        <a:pt x="694" y="340"/>
                      </a:cubicBezTo>
                      <a:cubicBezTo>
                        <a:pt x="688" y="340"/>
                        <a:pt x="679" y="343"/>
                        <a:pt x="676" y="335"/>
                      </a:cubicBezTo>
                      <a:cubicBezTo>
                        <a:pt x="674" y="329"/>
                        <a:pt x="682" y="325"/>
                        <a:pt x="686" y="321"/>
                      </a:cubicBezTo>
                      <a:cubicBezTo>
                        <a:pt x="704" y="302"/>
                        <a:pt x="723" y="282"/>
                        <a:pt x="742" y="264"/>
                      </a:cubicBezTo>
                      <a:cubicBezTo>
                        <a:pt x="755" y="253"/>
                        <a:pt x="757" y="243"/>
                        <a:pt x="746" y="229"/>
                      </a:cubicBezTo>
                      <a:cubicBezTo>
                        <a:pt x="689" y="153"/>
                        <a:pt x="614" y="104"/>
                        <a:pt x="520" y="85"/>
                      </a:cubicBezTo>
                      <a:cubicBezTo>
                        <a:pt x="322" y="46"/>
                        <a:pt x="136" y="170"/>
                        <a:pt x="88" y="360"/>
                      </a:cubicBezTo>
                      <a:cubicBezTo>
                        <a:pt x="82" y="383"/>
                        <a:pt x="79" y="408"/>
                        <a:pt x="77" y="433"/>
                      </a:cubicBezTo>
                      <a:cubicBezTo>
                        <a:pt x="76" y="448"/>
                        <a:pt x="69" y="453"/>
                        <a:pt x="56" y="452"/>
                      </a:cubicBezTo>
                      <a:cubicBezTo>
                        <a:pt x="37" y="450"/>
                        <a:pt x="19" y="449"/>
                        <a:pt x="0" y="448"/>
                      </a:cubicBezTo>
                      <a:cubicBezTo>
                        <a:pt x="0" y="435"/>
                        <a:pt x="0" y="421"/>
                        <a:pt x="0" y="408"/>
                      </a:cubicBezTo>
                      <a:cubicBezTo>
                        <a:pt x="2" y="396"/>
                        <a:pt x="3" y="384"/>
                        <a:pt x="6" y="373"/>
                      </a:cubicBezTo>
                      <a:cubicBezTo>
                        <a:pt x="37" y="210"/>
                        <a:pt x="131" y="97"/>
                        <a:pt x="283" y="31"/>
                      </a:cubicBezTo>
                      <a:cubicBezTo>
                        <a:pt x="322" y="15"/>
                        <a:pt x="363" y="7"/>
                        <a:pt x="404" y="0"/>
                      </a:cubicBezTo>
                      <a:cubicBezTo>
                        <a:pt x="432" y="0"/>
                        <a:pt x="460" y="0"/>
                        <a:pt x="488" y="0"/>
                      </a:cubicBezTo>
                      <a:cubicBezTo>
                        <a:pt x="491" y="1"/>
                        <a:pt x="493" y="2"/>
                        <a:pt x="496" y="3"/>
                      </a:cubicBezTo>
                      <a:cubicBezTo>
                        <a:pt x="624" y="16"/>
                        <a:pt x="727" y="76"/>
                        <a:pt x="804" y="180"/>
                      </a:cubicBezTo>
                      <a:cubicBezTo>
                        <a:pt x="813" y="191"/>
                        <a:pt x="818" y="188"/>
                        <a:pt x="826" y="180"/>
                      </a:cubicBezTo>
                      <a:cubicBezTo>
                        <a:pt x="849" y="157"/>
                        <a:pt x="873" y="135"/>
                        <a:pt x="896" y="112"/>
                      </a:cubicBezTo>
                      <a:cubicBezTo>
                        <a:pt x="896" y="188"/>
                        <a:pt x="896" y="264"/>
                        <a:pt x="896" y="340"/>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1" name="Google Shape;1011;g78ea997ca9_0_1028"/>
                <p:cNvSpPr/>
                <p:nvPr/>
              </p:nvSpPr>
              <p:spPr>
                <a:xfrm>
                  <a:off x="1799861" y="3067418"/>
                  <a:ext cx="1023566" cy="513289"/>
                </a:xfrm>
                <a:custGeom>
                  <a:avLst/>
                  <a:gdLst/>
                  <a:ahLst/>
                  <a:cxnLst/>
                  <a:rect l="l" t="t" r="r" b="b"/>
                  <a:pathLst>
                    <a:path w="896" h="449" extrusionOk="0">
                      <a:moveTo>
                        <a:pt x="0" y="113"/>
                      </a:moveTo>
                      <a:cubicBezTo>
                        <a:pt x="68" y="113"/>
                        <a:pt x="136" y="113"/>
                        <a:pt x="204" y="113"/>
                      </a:cubicBezTo>
                      <a:cubicBezTo>
                        <a:pt x="209" y="113"/>
                        <a:pt x="216" y="110"/>
                        <a:pt x="218" y="116"/>
                      </a:cubicBezTo>
                      <a:cubicBezTo>
                        <a:pt x="220" y="122"/>
                        <a:pt x="213" y="125"/>
                        <a:pt x="210" y="129"/>
                      </a:cubicBezTo>
                      <a:cubicBezTo>
                        <a:pt x="191" y="148"/>
                        <a:pt x="172" y="168"/>
                        <a:pt x="152" y="187"/>
                      </a:cubicBezTo>
                      <a:cubicBezTo>
                        <a:pt x="141" y="198"/>
                        <a:pt x="140" y="206"/>
                        <a:pt x="149" y="220"/>
                      </a:cubicBezTo>
                      <a:cubicBezTo>
                        <a:pt x="272" y="395"/>
                        <a:pt x="532" y="424"/>
                        <a:pt x="690" y="282"/>
                      </a:cubicBezTo>
                      <a:cubicBezTo>
                        <a:pt x="768" y="212"/>
                        <a:pt x="811" y="126"/>
                        <a:pt x="819" y="22"/>
                      </a:cubicBezTo>
                      <a:cubicBezTo>
                        <a:pt x="820" y="5"/>
                        <a:pt x="826" y="0"/>
                        <a:pt x="842" y="0"/>
                      </a:cubicBezTo>
                      <a:cubicBezTo>
                        <a:pt x="860" y="1"/>
                        <a:pt x="878" y="1"/>
                        <a:pt x="896" y="1"/>
                      </a:cubicBezTo>
                      <a:cubicBezTo>
                        <a:pt x="896" y="16"/>
                        <a:pt x="896" y="30"/>
                        <a:pt x="896" y="45"/>
                      </a:cubicBezTo>
                      <a:cubicBezTo>
                        <a:pt x="889" y="90"/>
                        <a:pt x="878" y="135"/>
                        <a:pt x="860" y="177"/>
                      </a:cubicBezTo>
                      <a:cubicBezTo>
                        <a:pt x="813" y="283"/>
                        <a:pt x="739" y="363"/>
                        <a:pt x="632" y="410"/>
                      </a:cubicBezTo>
                      <a:cubicBezTo>
                        <a:pt x="588" y="429"/>
                        <a:pt x="543" y="440"/>
                        <a:pt x="496" y="449"/>
                      </a:cubicBezTo>
                      <a:cubicBezTo>
                        <a:pt x="464" y="449"/>
                        <a:pt x="432" y="449"/>
                        <a:pt x="400" y="449"/>
                      </a:cubicBezTo>
                      <a:cubicBezTo>
                        <a:pt x="396" y="448"/>
                        <a:pt x="392" y="446"/>
                        <a:pt x="389" y="446"/>
                      </a:cubicBezTo>
                      <a:cubicBezTo>
                        <a:pt x="269" y="429"/>
                        <a:pt x="173" y="372"/>
                        <a:pt x="98" y="278"/>
                      </a:cubicBezTo>
                      <a:cubicBezTo>
                        <a:pt x="87" y="264"/>
                        <a:pt x="81" y="260"/>
                        <a:pt x="66" y="275"/>
                      </a:cubicBezTo>
                      <a:cubicBezTo>
                        <a:pt x="45" y="296"/>
                        <a:pt x="27" y="322"/>
                        <a:pt x="0" y="337"/>
                      </a:cubicBezTo>
                      <a:cubicBezTo>
                        <a:pt x="0" y="262"/>
                        <a:pt x="0" y="188"/>
                        <a:pt x="0" y="113"/>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2" name="Google Shape;1012;g78ea997ca9_0_1028"/>
                <p:cNvSpPr/>
                <p:nvPr/>
              </p:nvSpPr>
              <p:spPr>
                <a:xfrm>
                  <a:off x="2219825" y="2683580"/>
                  <a:ext cx="261912" cy="553930"/>
                </a:xfrm>
                <a:custGeom>
                  <a:avLst/>
                  <a:gdLst/>
                  <a:ahLst/>
                  <a:cxnLst/>
                  <a:rect l="l" t="t" r="r" b="b"/>
                  <a:pathLst>
                    <a:path w="229" h="484" extrusionOk="0">
                      <a:moveTo>
                        <a:pt x="121" y="150"/>
                      </a:moveTo>
                      <a:cubicBezTo>
                        <a:pt x="121" y="185"/>
                        <a:pt x="121" y="220"/>
                        <a:pt x="121" y="254"/>
                      </a:cubicBezTo>
                      <a:cubicBezTo>
                        <a:pt x="121" y="265"/>
                        <a:pt x="123" y="273"/>
                        <a:pt x="131" y="281"/>
                      </a:cubicBezTo>
                      <a:cubicBezTo>
                        <a:pt x="150" y="297"/>
                        <a:pt x="159" y="318"/>
                        <a:pt x="155" y="343"/>
                      </a:cubicBezTo>
                      <a:cubicBezTo>
                        <a:pt x="154" y="354"/>
                        <a:pt x="160" y="361"/>
                        <a:pt x="166" y="367"/>
                      </a:cubicBezTo>
                      <a:cubicBezTo>
                        <a:pt x="181" y="382"/>
                        <a:pt x="196" y="396"/>
                        <a:pt x="210" y="411"/>
                      </a:cubicBezTo>
                      <a:cubicBezTo>
                        <a:pt x="229" y="432"/>
                        <a:pt x="229" y="451"/>
                        <a:pt x="212" y="468"/>
                      </a:cubicBezTo>
                      <a:cubicBezTo>
                        <a:pt x="196" y="484"/>
                        <a:pt x="177" y="483"/>
                        <a:pt x="157" y="466"/>
                      </a:cubicBezTo>
                      <a:cubicBezTo>
                        <a:pt x="150" y="460"/>
                        <a:pt x="143" y="453"/>
                        <a:pt x="137" y="446"/>
                      </a:cubicBezTo>
                      <a:cubicBezTo>
                        <a:pt x="118" y="426"/>
                        <a:pt x="100" y="410"/>
                        <a:pt x="68" y="410"/>
                      </a:cubicBezTo>
                      <a:cubicBezTo>
                        <a:pt x="41" y="411"/>
                        <a:pt x="21" y="390"/>
                        <a:pt x="11" y="364"/>
                      </a:cubicBezTo>
                      <a:cubicBezTo>
                        <a:pt x="0" y="336"/>
                        <a:pt x="3" y="309"/>
                        <a:pt x="24" y="288"/>
                      </a:cubicBezTo>
                      <a:cubicBezTo>
                        <a:pt x="38" y="274"/>
                        <a:pt x="42" y="259"/>
                        <a:pt x="42" y="240"/>
                      </a:cubicBezTo>
                      <a:cubicBezTo>
                        <a:pt x="41" y="178"/>
                        <a:pt x="41" y="117"/>
                        <a:pt x="41" y="56"/>
                      </a:cubicBezTo>
                      <a:cubicBezTo>
                        <a:pt x="41" y="45"/>
                        <a:pt x="42" y="35"/>
                        <a:pt x="45" y="24"/>
                      </a:cubicBezTo>
                      <a:cubicBezTo>
                        <a:pt x="51" y="7"/>
                        <a:pt x="64" y="0"/>
                        <a:pt x="82" y="0"/>
                      </a:cubicBezTo>
                      <a:cubicBezTo>
                        <a:pt x="99" y="0"/>
                        <a:pt x="111" y="8"/>
                        <a:pt x="117" y="25"/>
                      </a:cubicBezTo>
                      <a:cubicBezTo>
                        <a:pt x="120" y="34"/>
                        <a:pt x="121" y="44"/>
                        <a:pt x="121" y="54"/>
                      </a:cubicBezTo>
                      <a:cubicBezTo>
                        <a:pt x="121" y="86"/>
                        <a:pt x="121" y="118"/>
                        <a:pt x="121" y="150"/>
                      </a:cubicBezTo>
                      <a:close/>
                      <a:moveTo>
                        <a:pt x="81" y="301"/>
                      </a:moveTo>
                      <a:cubicBezTo>
                        <a:pt x="61" y="301"/>
                        <a:pt x="45" y="317"/>
                        <a:pt x="46" y="337"/>
                      </a:cubicBezTo>
                      <a:cubicBezTo>
                        <a:pt x="46" y="355"/>
                        <a:pt x="62" y="371"/>
                        <a:pt x="81" y="372"/>
                      </a:cubicBezTo>
                      <a:cubicBezTo>
                        <a:pt x="101" y="372"/>
                        <a:pt x="116" y="357"/>
                        <a:pt x="116" y="337"/>
                      </a:cubicBezTo>
                      <a:cubicBezTo>
                        <a:pt x="117" y="317"/>
                        <a:pt x="101" y="301"/>
                        <a:pt x="81" y="30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3" name="Google Shape;1013;g78ea997ca9_0_1028"/>
                <p:cNvSpPr/>
                <p:nvPr/>
              </p:nvSpPr>
              <p:spPr>
                <a:xfrm>
                  <a:off x="2024143" y="2781422"/>
                  <a:ext cx="87304" cy="88810"/>
                </a:xfrm>
                <a:custGeom>
                  <a:avLst/>
                  <a:gdLst/>
                  <a:ahLst/>
                  <a:cxnLst/>
                  <a:rect l="l" t="t" r="r" b="b"/>
                  <a:pathLst>
                    <a:path w="77" h="77" extrusionOk="0">
                      <a:moveTo>
                        <a:pt x="76" y="37"/>
                      </a:moveTo>
                      <a:cubicBezTo>
                        <a:pt x="77" y="60"/>
                        <a:pt x="61" y="77"/>
                        <a:pt x="39" y="77"/>
                      </a:cubicBezTo>
                      <a:cubicBezTo>
                        <a:pt x="20" y="76"/>
                        <a:pt x="2" y="59"/>
                        <a:pt x="1" y="40"/>
                      </a:cubicBezTo>
                      <a:cubicBezTo>
                        <a:pt x="0" y="19"/>
                        <a:pt x="19" y="0"/>
                        <a:pt x="40" y="0"/>
                      </a:cubicBezTo>
                      <a:cubicBezTo>
                        <a:pt x="61"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4" name="Google Shape;1014;g78ea997ca9_0_1028"/>
                <p:cNvSpPr/>
                <p:nvPr/>
              </p:nvSpPr>
              <p:spPr>
                <a:xfrm>
                  <a:off x="2511842" y="2781422"/>
                  <a:ext cx="87304" cy="88810"/>
                </a:xfrm>
                <a:custGeom>
                  <a:avLst/>
                  <a:gdLst/>
                  <a:ahLst/>
                  <a:cxnLst/>
                  <a:rect l="l" t="t" r="r" b="b"/>
                  <a:pathLst>
                    <a:path w="77" h="77" extrusionOk="0">
                      <a:moveTo>
                        <a:pt x="1" y="39"/>
                      </a:moveTo>
                      <a:cubicBezTo>
                        <a:pt x="0" y="17"/>
                        <a:pt x="16" y="0"/>
                        <a:pt x="38" y="0"/>
                      </a:cubicBezTo>
                      <a:cubicBezTo>
                        <a:pt x="57" y="0"/>
                        <a:pt x="75" y="17"/>
                        <a:pt x="76" y="37"/>
                      </a:cubicBezTo>
                      <a:cubicBezTo>
                        <a:pt x="77" y="57"/>
                        <a:pt x="58" y="76"/>
                        <a:pt x="39" y="77"/>
                      </a:cubicBezTo>
                      <a:cubicBezTo>
                        <a:pt x="17" y="77"/>
                        <a:pt x="1" y="61"/>
                        <a:pt x="1"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5" name="Google Shape;1015;g78ea997ca9_0_1028"/>
                <p:cNvSpPr/>
                <p:nvPr/>
              </p:nvSpPr>
              <p:spPr>
                <a:xfrm>
                  <a:off x="2267992" y="3365457"/>
                  <a:ext cx="87304" cy="88810"/>
                </a:xfrm>
                <a:custGeom>
                  <a:avLst/>
                  <a:gdLst/>
                  <a:ahLst/>
                  <a:cxnLst/>
                  <a:rect l="l" t="t" r="r" b="b"/>
                  <a:pathLst>
                    <a:path w="76" h="77" extrusionOk="0">
                      <a:moveTo>
                        <a:pt x="76" y="39"/>
                      </a:moveTo>
                      <a:cubicBezTo>
                        <a:pt x="76" y="59"/>
                        <a:pt x="60" y="75"/>
                        <a:pt x="40" y="76"/>
                      </a:cubicBezTo>
                      <a:cubicBezTo>
                        <a:pt x="18" y="77"/>
                        <a:pt x="1" y="61"/>
                        <a:pt x="0" y="40"/>
                      </a:cubicBezTo>
                      <a:cubicBezTo>
                        <a:pt x="0" y="19"/>
                        <a:pt x="17" y="1"/>
                        <a:pt x="37" y="0"/>
                      </a:cubicBezTo>
                      <a:cubicBezTo>
                        <a:pt x="57" y="0"/>
                        <a:pt x="75" y="18"/>
                        <a:pt x="76" y="39"/>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6" name="Google Shape;1016;g78ea997ca9_0_1028"/>
                <p:cNvSpPr/>
                <p:nvPr/>
              </p:nvSpPr>
              <p:spPr>
                <a:xfrm>
                  <a:off x="1927807" y="3026776"/>
                  <a:ext cx="87304" cy="85799"/>
                </a:xfrm>
                <a:custGeom>
                  <a:avLst/>
                  <a:gdLst/>
                  <a:ahLst/>
                  <a:cxnLst/>
                  <a:rect l="l" t="t" r="r" b="b"/>
                  <a:pathLst>
                    <a:path w="76" h="75" extrusionOk="0">
                      <a:moveTo>
                        <a:pt x="76" y="37"/>
                      </a:moveTo>
                      <a:cubicBezTo>
                        <a:pt x="76" y="58"/>
                        <a:pt x="58" y="75"/>
                        <a:pt x="37" y="75"/>
                      </a:cubicBezTo>
                      <a:cubicBezTo>
                        <a:pt x="17" y="74"/>
                        <a:pt x="0" y="57"/>
                        <a:pt x="0" y="38"/>
                      </a:cubicBezTo>
                      <a:cubicBezTo>
                        <a:pt x="0" y="16"/>
                        <a:pt x="16" y="0"/>
                        <a:pt x="38" y="0"/>
                      </a:cubicBezTo>
                      <a:cubicBezTo>
                        <a:pt x="59" y="0"/>
                        <a:pt x="76" y="16"/>
                        <a:pt x="76" y="37"/>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7" name="Google Shape;1017;g78ea997ca9_0_1028"/>
                <p:cNvSpPr/>
                <p:nvPr/>
              </p:nvSpPr>
              <p:spPr>
                <a:xfrm>
                  <a:off x="2609682" y="3025271"/>
                  <a:ext cx="87304" cy="87304"/>
                </a:xfrm>
                <a:custGeom>
                  <a:avLst/>
                  <a:gdLst/>
                  <a:ahLst/>
                  <a:cxnLst/>
                  <a:rect l="l" t="t" r="r" b="b"/>
                  <a:pathLst>
                    <a:path w="77" h="76" extrusionOk="0">
                      <a:moveTo>
                        <a:pt x="39" y="1"/>
                      </a:moveTo>
                      <a:cubicBezTo>
                        <a:pt x="60" y="1"/>
                        <a:pt x="77" y="18"/>
                        <a:pt x="76" y="39"/>
                      </a:cubicBezTo>
                      <a:cubicBezTo>
                        <a:pt x="75" y="59"/>
                        <a:pt x="58" y="76"/>
                        <a:pt x="38" y="76"/>
                      </a:cubicBezTo>
                      <a:cubicBezTo>
                        <a:pt x="18" y="76"/>
                        <a:pt x="0" y="58"/>
                        <a:pt x="0" y="37"/>
                      </a:cubicBezTo>
                      <a:cubicBezTo>
                        <a:pt x="0" y="17"/>
                        <a:pt x="18" y="0"/>
                        <a:pt x="39"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8" name="Google Shape;1018;g78ea997ca9_0_1028"/>
                <p:cNvSpPr/>
                <p:nvPr/>
              </p:nvSpPr>
              <p:spPr>
                <a:xfrm>
                  <a:off x="2508831" y="3267615"/>
                  <a:ext cx="85799" cy="88810"/>
                </a:xfrm>
                <a:custGeom>
                  <a:avLst/>
                  <a:gdLst/>
                  <a:ahLst/>
                  <a:cxnLst/>
                  <a:rect l="l" t="t" r="r" b="b"/>
                  <a:pathLst>
                    <a:path w="75" h="77" extrusionOk="0">
                      <a:moveTo>
                        <a:pt x="36" y="1"/>
                      </a:moveTo>
                      <a:cubicBezTo>
                        <a:pt x="57" y="1"/>
                        <a:pt x="75" y="19"/>
                        <a:pt x="74" y="39"/>
                      </a:cubicBezTo>
                      <a:cubicBezTo>
                        <a:pt x="73" y="59"/>
                        <a:pt x="54" y="77"/>
                        <a:pt x="34" y="76"/>
                      </a:cubicBezTo>
                      <a:cubicBezTo>
                        <a:pt x="15" y="76"/>
                        <a:pt x="0" y="58"/>
                        <a:pt x="0" y="37"/>
                      </a:cubicBezTo>
                      <a:cubicBezTo>
                        <a:pt x="0" y="16"/>
                        <a:pt x="16" y="0"/>
                        <a:pt x="36"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19" name="Google Shape;1019;g78ea997ca9_0_1028"/>
                <p:cNvSpPr/>
                <p:nvPr/>
              </p:nvSpPr>
              <p:spPr>
                <a:xfrm>
                  <a:off x="2025648" y="3267615"/>
                  <a:ext cx="85799" cy="82789"/>
                </a:xfrm>
                <a:custGeom>
                  <a:avLst/>
                  <a:gdLst/>
                  <a:ahLst/>
                  <a:cxnLst/>
                  <a:rect l="l" t="t" r="r" b="b"/>
                  <a:pathLst>
                    <a:path w="76" h="72" extrusionOk="0">
                      <a:moveTo>
                        <a:pt x="38" y="1"/>
                      </a:moveTo>
                      <a:cubicBezTo>
                        <a:pt x="62" y="0"/>
                        <a:pt x="75" y="12"/>
                        <a:pt x="75" y="34"/>
                      </a:cubicBezTo>
                      <a:cubicBezTo>
                        <a:pt x="76" y="56"/>
                        <a:pt x="59" y="72"/>
                        <a:pt x="38" y="72"/>
                      </a:cubicBezTo>
                      <a:cubicBezTo>
                        <a:pt x="19" y="72"/>
                        <a:pt x="0" y="52"/>
                        <a:pt x="0" y="33"/>
                      </a:cubicBezTo>
                      <a:cubicBezTo>
                        <a:pt x="1" y="13"/>
                        <a:pt x="15" y="1"/>
                        <a:pt x="38" y="1"/>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grpSp>
            <p:nvGrpSpPr>
              <p:cNvPr id="1020" name="Google Shape;1020;g78ea997ca9_0_1028"/>
              <p:cNvGrpSpPr/>
              <p:nvPr/>
            </p:nvGrpSpPr>
            <p:grpSpPr>
              <a:xfrm>
                <a:off x="2073440" y="4255767"/>
                <a:ext cx="945600" cy="1843724"/>
                <a:chOff x="1910366" y="3878338"/>
                <a:chExt cx="1139826" cy="2222425"/>
              </a:xfrm>
            </p:grpSpPr>
            <p:sp>
              <p:nvSpPr>
                <p:cNvPr id="1021" name="Google Shape;1021;g78ea997ca9_0_1028"/>
                <p:cNvSpPr/>
                <p:nvPr/>
              </p:nvSpPr>
              <p:spPr>
                <a:xfrm>
                  <a:off x="2392363" y="6084888"/>
                  <a:ext cx="14288" cy="15875"/>
                </a:xfrm>
                <a:custGeom>
                  <a:avLst/>
                  <a:gdLst/>
                  <a:ahLst/>
                  <a:cxnLst/>
                  <a:rect l="l" t="t" r="r" b="b"/>
                  <a:pathLst>
                    <a:path w="11" h="12" extrusionOk="0">
                      <a:moveTo>
                        <a:pt x="0" y="6"/>
                      </a:moveTo>
                      <a:cubicBezTo>
                        <a:pt x="3" y="5"/>
                        <a:pt x="7" y="0"/>
                        <a:pt x="10" y="5"/>
                      </a:cubicBezTo>
                      <a:cubicBezTo>
                        <a:pt x="11" y="6"/>
                        <a:pt x="10" y="8"/>
                        <a:pt x="10" y="9"/>
                      </a:cubicBezTo>
                      <a:cubicBezTo>
                        <a:pt x="6" y="12"/>
                        <a:pt x="3" y="7"/>
                        <a:pt x="0" y="6"/>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1022" name="Google Shape;1022;g78ea997ca9_0_1028"/>
                <p:cNvSpPr/>
                <p:nvPr/>
              </p:nvSpPr>
              <p:spPr>
                <a:xfrm>
                  <a:off x="1910366" y="3878338"/>
                  <a:ext cx="1139826" cy="939801"/>
                </a:xfrm>
                <a:custGeom>
                  <a:avLst/>
                  <a:gdLst/>
                  <a:ahLst/>
                  <a:cxnLst/>
                  <a:rect l="l" t="t" r="r" b="b"/>
                  <a:pathLst>
                    <a:path w="877" h="723" extrusionOk="0">
                      <a:moveTo>
                        <a:pt x="203" y="536"/>
                      </a:moveTo>
                      <a:cubicBezTo>
                        <a:pt x="197" y="537"/>
                        <a:pt x="198" y="543"/>
                        <a:pt x="198" y="548"/>
                      </a:cubicBezTo>
                      <a:cubicBezTo>
                        <a:pt x="196" y="556"/>
                        <a:pt x="196" y="565"/>
                        <a:pt x="193" y="573"/>
                      </a:cubicBezTo>
                      <a:cubicBezTo>
                        <a:pt x="188" y="592"/>
                        <a:pt x="190" y="607"/>
                        <a:pt x="205" y="622"/>
                      </a:cubicBezTo>
                      <a:cubicBezTo>
                        <a:pt x="225" y="640"/>
                        <a:pt x="224" y="677"/>
                        <a:pt x="206" y="697"/>
                      </a:cubicBezTo>
                      <a:cubicBezTo>
                        <a:pt x="185" y="719"/>
                        <a:pt x="154" y="723"/>
                        <a:pt x="128" y="705"/>
                      </a:cubicBezTo>
                      <a:cubicBezTo>
                        <a:pt x="105" y="689"/>
                        <a:pt x="97" y="657"/>
                        <a:pt x="113" y="632"/>
                      </a:cubicBezTo>
                      <a:cubicBezTo>
                        <a:pt x="122" y="617"/>
                        <a:pt x="121" y="606"/>
                        <a:pt x="115" y="590"/>
                      </a:cubicBezTo>
                      <a:cubicBezTo>
                        <a:pt x="99" y="551"/>
                        <a:pt x="89" y="510"/>
                        <a:pt x="82" y="469"/>
                      </a:cubicBezTo>
                      <a:cubicBezTo>
                        <a:pt x="79" y="456"/>
                        <a:pt x="74" y="448"/>
                        <a:pt x="61" y="444"/>
                      </a:cubicBezTo>
                      <a:cubicBezTo>
                        <a:pt x="21" y="430"/>
                        <a:pt x="0" y="395"/>
                        <a:pt x="7" y="361"/>
                      </a:cubicBezTo>
                      <a:cubicBezTo>
                        <a:pt x="14" y="319"/>
                        <a:pt x="44" y="296"/>
                        <a:pt x="89" y="297"/>
                      </a:cubicBezTo>
                      <a:cubicBezTo>
                        <a:pt x="99" y="297"/>
                        <a:pt x="104" y="292"/>
                        <a:pt x="108" y="285"/>
                      </a:cubicBezTo>
                      <a:cubicBezTo>
                        <a:pt x="141" y="219"/>
                        <a:pt x="182" y="159"/>
                        <a:pt x="231" y="103"/>
                      </a:cubicBezTo>
                      <a:cubicBezTo>
                        <a:pt x="237" y="95"/>
                        <a:pt x="238" y="88"/>
                        <a:pt x="236" y="79"/>
                      </a:cubicBezTo>
                      <a:cubicBezTo>
                        <a:pt x="230" y="48"/>
                        <a:pt x="242" y="22"/>
                        <a:pt x="268" y="12"/>
                      </a:cubicBezTo>
                      <a:cubicBezTo>
                        <a:pt x="296" y="0"/>
                        <a:pt x="322" y="8"/>
                        <a:pt x="340" y="35"/>
                      </a:cubicBezTo>
                      <a:cubicBezTo>
                        <a:pt x="346" y="44"/>
                        <a:pt x="353" y="46"/>
                        <a:pt x="362" y="46"/>
                      </a:cubicBezTo>
                      <a:cubicBezTo>
                        <a:pt x="422" y="46"/>
                        <a:pt x="481" y="53"/>
                        <a:pt x="541" y="61"/>
                      </a:cubicBezTo>
                      <a:cubicBezTo>
                        <a:pt x="554" y="63"/>
                        <a:pt x="562" y="59"/>
                        <a:pt x="569" y="49"/>
                      </a:cubicBezTo>
                      <a:cubicBezTo>
                        <a:pt x="594" y="16"/>
                        <a:pt x="631" y="6"/>
                        <a:pt x="665" y="23"/>
                      </a:cubicBezTo>
                      <a:cubicBezTo>
                        <a:pt x="698" y="39"/>
                        <a:pt x="714" y="73"/>
                        <a:pt x="703" y="112"/>
                      </a:cubicBezTo>
                      <a:cubicBezTo>
                        <a:pt x="700" y="125"/>
                        <a:pt x="702" y="134"/>
                        <a:pt x="712" y="143"/>
                      </a:cubicBezTo>
                      <a:cubicBezTo>
                        <a:pt x="740" y="172"/>
                        <a:pt x="765" y="203"/>
                        <a:pt x="786" y="237"/>
                      </a:cubicBezTo>
                      <a:cubicBezTo>
                        <a:pt x="792" y="246"/>
                        <a:pt x="797" y="248"/>
                        <a:pt x="807" y="247"/>
                      </a:cubicBezTo>
                      <a:cubicBezTo>
                        <a:pt x="836" y="244"/>
                        <a:pt x="859" y="259"/>
                        <a:pt x="868" y="283"/>
                      </a:cubicBezTo>
                      <a:cubicBezTo>
                        <a:pt x="877" y="310"/>
                        <a:pt x="870" y="335"/>
                        <a:pt x="846" y="351"/>
                      </a:cubicBezTo>
                      <a:cubicBezTo>
                        <a:pt x="833" y="359"/>
                        <a:pt x="829" y="369"/>
                        <a:pt x="830" y="382"/>
                      </a:cubicBezTo>
                      <a:cubicBezTo>
                        <a:pt x="831" y="439"/>
                        <a:pt x="828" y="496"/>
                        <a:pt x="815" y="551"/>
                      </a:cubicBezTo>
                      <a:cubicBezTo>
                        <a:pt x="812" y="564"/>
                        <a:pt x="817" y="572"/>
                        <a:pt x="826" y="581"/>
                      </a:cubicBezTo>
                      <a:cubicBezTo>
                        <a:pt x="855" y="609"/>
                        <a:pt x="860" y="650"/>
                        <a:pt x="837" y="680"/>
                      </a:cubicBezTo>
                      <a:cubicBezTo>
                        <a:pt x="814" y="712"/>
                        <a:pt x="775" y="720"/>
                        <a:pt x="739" y="702"/>
                      </a:cubicBezTo>
                      <a:cubicBezTo>
                        <a:pt x="702" y="683"/>
                        <a:pt x="689" y="634"/>
                        <a:pt x="713" y="597"/>
                      </a:cubicBezTo>
                      <a:cubicBezTo>
                        <a:pt x="720" y="585"/>
                        <a:pt x="721" y="577"/>
                        <a:pt x="712" y="565"/>
                      </a:cubicBezTo>
                      <a:cubicBezTo>
                        <a:pt x="697" y="545"/>
                        <a:pt x="684" y="524"/>
                        <a:pt x="670" y="503"/>
                      </a:cubicBezTo>
                      <a:cubicBezTo>
                        <a:pt x="607" y="420"/>
                        <a:pt x="607" y="420"/>
                        <a:pt x="607" y="420"/>
                      </a:cubicBezTo>
                      <a:cubicBezTo>
                        <a:pt x="579" y="385"/>
                        <a:pt x="550" y="352"/>
                        <a:pt x="523" y="318"/>
                      </a:cubicBezTo>
                      <a:cubicBezTo>
                        <a:pt x="513" y="307"/>
                        <a:pt x="503" y="301"/>
                        <a:pt x="491" y="303"/>
                      </a:cubicBezTo>
                      <a:cubicBezTo>
                        <a:pt x="410" y="310"/>
                        <a:pt x="332" y="319"/>
                        <a:pt x="255" y="337"/>
                      </a:cubicBezTo>
                      <a:cubicBezTo>
                        <a:pt x="242" y="340"/>
                        <a:pt x="236" y="347"/>
                        <a:pt x="233" y="359"/>
                      </a:cubicBezTo>
                      <a:cubicBezTo>
                        <a:pt x="226" y="399"/>
                        <a:pt x="218" y="439"/>
                        <a:pt x="210" y="479"/>
                      </a:cubicBezTo>
                      <a:moveTo>
                        <a:pt x="742" y="278"/>
                      </a:moveTo>
                      <a:cubicBezTo>
                        <a:pt x="750" y="277"/>
                        <a:pt x="760" y="281"/>
                        <a:pt x="765" y="272"/>
                      </a:cubicBezTo>
                      <a:cubicBezTo>
                        <a:pt x="768" y="266"/>
                        <a:pt x="766" y="261"/>
                        <a:pt x="763" y="257"/>
                      </a:cubicBezTo>
                      <a:cubicBezTo>
                        <a:pt x="739" y="223"/>
                        <a:pt x="715" y="190"/>
                        <a:pt x="685" y="161"/>
                      </a:cubicBezTo>
                      <a:cubicBezTo>
                        <a:pt x="680" y="155"/>
                        <a:pt x="675" y="154"/>
                        <a:pt x="667" y="157"/>
                      </a:cubicBezTo>
                      <a:cubicBezTo>
                        <a:pt x="633" y="173"/>
                        <a:pt x="601" y="168"/>
                        <a:pt x="575" y="139"/>
                      </a:cubicBezTo>
                      <a:cubicBezTo>
                        <a:pt x="567" y="132"/>
                        <a:pt x="559" y="130"/>
                        <a:pt x="550" y="133"/>
                      </a:cubicBezTo>
                      <a:cubicBezTo>
                        <a:pt x="517" y="146"/>
                        <a:pt x="485" y="158"/>
                        <a:pt x="452" y="170"/>
                      </a:cubicBezTo>
                      <a:cubicBezTo>
                        <a:pt x="440" y="174"/>
                        <a:pt x="437" y="180"/>
                        <a:pt x="447" y="191"/>
                      </a:cubicBezTo>
                      <a:cubicBezTo>
                        <a:pt x="469" y="213"/>
                        <a:pt x="490" y="236"/>
                        <a:pt x="512" y="259"/>
                      </a:cubicBezTo>
                      <a:cubicBezTo>
                        <a:pt x="518" y="266"/>
                        <a:pt x="526" y="270"/>
                        <a:pt x="536" y="270"/>
                      </a:cubicBezTo>
                      <a:cubicBezTo>
                        <a:pt x="605" y="270"/>
                        <a:pt x="673" y="269"/>
                        <a:pt x="742" y="278"/>
                      </a:cubicBezTo>
                      <a:close/>
                      <a:moveTo>
                        <a:pt x="591" y="300"/>
                      </a:moveTo>
                      <a:cubicBezTo>
                        <a:pt x="591" y="300"/>
                        <a:pt x="591" y="300"/>
                        <a:pt x="591" y="300"/>
                      </a:cubicBezTo>
                      <a:cubicBezTo>
                        <a:pt x="584" y="300"/>
                        <a:pt x="578" y="300"/>
                        <a:pt x="571" y="300"/>
                      </a:cubicBezTo>
                      <a:cubicBezTo>
                        <a:pt x="566" y="300"/>
                        <a:pt x="560" y="300"/>
                        <a:pt x="558" y="306"/>
                      </a:cubicBezTo>
                      <a:cubicBezTo>
                        <a:pt x="556" y="311"/>
                        <a:pt x="560" y="315"/>
                        <a:pt x="563" y="318"/>
                      </a:cubicBezTo>
                      <a:cubicBezTo>
                        <a:pt x="595" y="353"/>
                        <a:pt x="623" y="389"/>
                        <a:pt x="651" y="427"/>
                      </a:cubicBezTo>
                      <a:cubicBezTo>
                        <a:pt x="659" y="438"/>
                        <a:pt x="665" y="437"/>
                        <a:pt x="675" y="429"/>
                      </a:cubicBezTo>
                      <a:cubicBezTo>
                        <a:pt x="704" y="404"/>
                        <a:pt x="731" y="376"/>
                        <a:pt x="757" y="348"/>
                      </a:cubicBezTo>
                      <a:cubicBezTo>
                        <a:pt x="765" y="339"/>
                        <a:pt x="763" y="332"/>
                        <a:pt x="760" y="322"/>
                      </a:cubicBezTo>
                      <a:cubicBezTo>
                        <a:pt x="756" y="312"/>
                        <a:pt x="749" y="308"/>
                        <a:pt x="738" y="308"/>
                      </a:cubicBezTo>
                      <a:cubicBezTo>
                        <a:pt x="689" y="305"/>
                        <a:pt x="640" y="302"/>
                        <a:pt x="591" y="300"/>
                      </a:cubicBezTo>
                      <a:close/>
                      <a:moveTo>
                        <a:pt x="800" y="403"/>
                      </a:moveTo>
                      <a:cubicBezTo>
                        <a:pt x="800" y="393"/>
                        <a:pt x="800" y="383"/>
                        <a:pt x="800" y="373"/>
                      </a:cubicBezTo>
                      <a:cubicBezTo>
                        <a:pt x="800" y="368"/>
                        <a:pt x="800" y="362"/>
                        <a:pt x="794" y="359"/>
                      </a:cubicBezTo>
                      <a:cubicBezTo>
                        <a:pt x="787" y="357"/>
                        <a:pt x="784" y="363"/>
                        <a:pt x="781" y="367"/>
                      </a:cubicBezTo>
                      <a:cubicBezTo>
                        <a:pt x="754" y="399"/>
                        <a:pt x="724" y="428"/>
                        <a:pt x="692" y="455"/>
                      </a:cubicBezTo>
                      <a:cubicBezTo>
                        <a:pt x="684" y="462"/>
                        <a:pt x="682" y="468"/>
                        <a:pt x="689" y="477"/>
                      </a:cubicBezTo>
                      <a:cubicBezTo>
                        <a:pt x="707" y="502"/>
                        <a:pt x="725" y="527"/>
                        <a:pt x="741" y="553"/>
                      </a:cubicBezTo>
                      <a:cubicBezTo>
                        <a:pt x="749" y="566"/>
                        <a:pt x="760" y="562"/>
                        <a:pt x="771" y="562"/>
                      </a:cubicBezTo>
                      <a:cubicBezTo>
                        <a:pt x="782" y="561"/>
                        <a:pt x="784" y="553"/>
                        <a:pt x="785" y="544"/>
                      </a:cubicBezTo>
                      <a:cubicBezTo>
                        <a:pt x="795" y="497"/>
                        <a:pt x="799" y="450"/>
                        <a:pt x="800" y="403"/>
                      </a:cubicBezTo>
                      <a:close/>
                      <a:moveTo>
                        <a:pt x="257" y="305"/>
                      </a:moveTo>
                      <a:cubicBezTo>
                        <a:pt x="259" y="305"/>
                        <a:pt x="260" y="305"/>
                        <a:pt x="261" y="304"/>
                      </a:cubicBezTo>
                      <a:cubicBezTo>
                        <a:pt x="329" y="289"/>
                        <a:pt x="397" y="280"/>
                        <a:pt x="467" y="274"/>
                      </a:cubicBezTo>
                      <a:cubicBezTo>
                        <a:pt x="470" y="274"/>
                        <a:pt x="475" y="274"/>
                        <a:pt x="477" y="270"/>
                      </a:cubicBezTo>
                      <a:cubicBezTo>
                        <a:pt x="478" y="265"/>
                        <a:pt x="474" y="263"/>
                        <a:pt x="471" y="260"/>
                      </a:cubicBezTo>
                      <a:cubicBezTo>
                        <a:pt x="453" y="241"/>
                        <a:pt x="434" y="223"/>
                        <a:pt x="417" y="204"/>
                      </a:cubicBezTo>
                      <a:cubicBezTo>
                        <a:pt x="407" y="194"/>
                        <a:pt x="399" y="193"/>
                        <a:pt x="387" y="198"/>
                      </a:cubicBezTo>
                      <a:cubicBezTo>
                        <a:pt x="346" y="218"/>
                        <a:pt x="306" y="240"/>
                        <a:pt x="267" y="262"/>
                      </a:cubicBezTo>
                      <a:cubicBezTo>
                        <a:pt x="253" y="269"/>
                        <a:pt x="249" y="281"/>
                        <a:pt x="247" y="294"/>
                      </a:cubicBezTo>
                      <a:cubicBezTo>
                        <a:pt x="246" y="302"/>
                        <a:pt x="249" y="306"/>
                        <a:pt x="257" y="305"/>
                      </a:cubicBezTo>
                      <a:close/>
                      <a:moveTo>
                        <a:pt x="553" y="98"/>
                      </a:moveTo>
                      <a:cubicBezTo>
                        <a:pt x="549" y="96"/>
                        <a:pt x="549" y="94"/>
                        <a:pt x="547" y="94"/>
                      </a:cubicBezTo>
                      <a:cubicBezTo>
                        <a:pt x="485" y="83"/>
                        <a:pt x="422" y="77"/>
                        <a:pt x="359" y="79"/>
                      </a:cubicBezTo>
                      <a:cubicBezTo>
                        <a:pt x="353" y="79"/>
                        <a:pt x="348" y="79"/>
                        <a:pt x="346" y="86"/>
                      </a:cubicBezTo>
                      <a:cubicBezTo>
                        <a:pt x="344" y="92"/>
                        <a:pt x="349" y="95"/>
                        <a:pt x="353" y="99"/>
                      </a:cubicBezTo>
                      <a:cubicBezTo>
                        <a:pt x="369" y="115"/>
                        <a:pt x="386" y="130"/>
                        <a:pt x="402" y="145"/>
                      </a:cubicBezTo>
                      <a:cubicBezTo>
                        <a:pt x="408" y="151"/>
                        <a:pt x="413" y="152"/>
                        <a:pt x="420" y="149"/>
                      </a:cubicBezTo>
                      <a:cubicBezTo>
                        <a:pt x="463" y="132"/>
                        <a:pt x="507" y="116"/>
                        <a:pt x="553" y="98"/>
                      </a:cubicBezTo>
                      <a:close/>
                      <a:moveTo>
                        <a:pt x="256" y="125"/>
                      </a:moveTo>
                      <a:cubicBezTo>
                        <a:pt x="218" y="157"/>
                        <a:pt x="137" y="282"/>
                        <a:pt x="134" y="312"/>
                      </a:cubicBezTo>
                      <a:cubicBezTo>
                        <a:pt x="162" y="292"/>
                        <a:pt x="189" y="274"/>
                        <a:pt x="217" y="255"/>
                      </a:cubicBezTo>
                      <a:cubicBezTo>
                        <a:pt x="222" y="251"/>
                        <a:pt x="225" y="247"/>
                        <a:pt x="227" y="241"/>
                      </a:cubicBezTo>
                      <a:cubicBezTo>
                        <a:pt x="236" y="204"/>
                        <a:pt x="246" y="166"/>
                        <a:pt x="256" y="125"/>
                      </a:cubicBezTo>
                      <a:close/>
                      <a:moveTo>
                        <a:pt x="261" y="230"/>
                      </a:moveTo>
                      <a:cubicBezTo>
                        <a:pt x="300" y="207"/>
                        <a:pt x="334" y="189"/>
                        <a:pt x="370" y="173"/>
                      </a:cubicBezTo>
                      <a:cubicBezTo>
                        <a:pt x="377" y="169"/>
                        <a:pt x="378" y="165"/>
                        <a:pt x="372" y="159"/>
                      </a:cubicBezTo>
                      <a:cubicBezTo>
                        <a:pt x="359" y="148"/>
                        <a:pt x="346" y="136"/>
                        <a:pt x="334" y="124"/>
                      </a:cubicBezTo>
                      <a:cubicBezTo>
                        <a:pt x="320" y="111"/>
                        <a:pt x="293" y="116"/>
                        <a:pt x="287" y="133"/>
                      </a:cubicBezTo>
                      <a:cubicBezTo>
                        <a:pt x="278" y="163"/>
                        <a:pt x="271" y="194"/>
                        <a:pt x="261" y="230"/>
                      </a:cubicBezTo>
                      <a:close/>
                      <a:moveTo>
                        <a:pt x="155" y="602"/>
                      </a:moveTo>
                      <a:cubicBezTo>
                        <a:pt x="164" y="569"/>
                        <a:pt x="170" y="539"/>
                        <a:pt x="171" y="509"/>
                      </a:cubicBezTo>
                      <a:cubicBezTo>
                        <a:pt x="172" y="491"/>
                        <a:pt x="151" y="482"/>
                        <a:pt x="141" y="469"/>
                      </a:cubicBezTo>
                      <a:cubicBezTo>
                        <a:pt x="136" y="462"/>
                        <a:pt x="131" y="456"/>
                        <a:pt x="125" y="451"/>
                      </a:cubicBezTo>
                      <a:cubicBezTo>
                        <a:pt x="122" y="447"/>
                        <a:pt x="119" y="440"/>
                        <a:pt x="113" y="443"/>
                      </a:cubicBezTo>
                      <a:cubicBezTo>
                        <a:pt x="107" y="446"/>
                        <a:pt x="110" y="453"/>
                        <a:pt x="111" y="458"/>
                      </a:cubicBezTo>
                      <a:cubicBezTo>
                        <a:pt x="117" y="493"/>
                        <a:pt x="126" y="528"/>
                        <a:pt x="137" y="562"/>
                      </a:cubicBezTo>
                      <a:cubicBezTo>
                        <a:pt x="142" y="574"/>
                        <a:pt x="144" y="587"/>
                        <a:pt x="155" y="602"/>
                      </a:cubicBezTo>
                      <a:close/>
                      <a:moveTo>
                        <a:pt x="201" y="362"/>
                      </a:moveTo>
                      <a:cubicBezTo>
                        <a:pt x="203" y="355"/>
                        <a:pt x="200" y="353"/>
                        <a:pt x="190" y="353"/>
                      </a:cubicBezTo>
                      <a:cubicBezTo>
                        <a:pt x="163" y="355"/>
                        <a:pt x="157" y="373"/>
                        <a:pt x="152" y="395"/>
                      </a:cubicBezTo>
                      <a:cubicBezTo>
                        <a:pt x="145" y="423"/>
                        <a:pt x="148" y="438"/>
                        <a:pt x="171" y="455"/>
                      </a:cubicBezTo>
                      <a:cubicBezTo>
                        <a:pt x="180" y="461"/>
                        <a:pt x="183" y="458"/>
                        <a:pt x="184" y="449"/>
                      </a:cubicBezTo>
                      <a:cubicBezTo>
                        <a:pt x="190" y="421"/>
                        <a:pt x="195" y="392"/>
                        <a:pt x="201" y="362"/>
                      </a:cubicBezTo>
                      <a:close/>
                    </a:path>
                  </a:pathLst>
                </a:custGeom>
                <a:solidFill>
                  <a:srgbClr val="A6A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grpSp>
          <p:cxnSp>
            <p:nvCxnSpPr>
              <p:cNvPr id="1023" name="Google Shape;1023;g78ea997ca9_0_1028"/>
              <p:cNvCxnSpPr/>
              <p:nvPr/>
            </p:nvCxnSpPr>
            <p:spPr>
              <a:xfrm>
                <a:off x="1915684" y="3808646"/>
                <a:ext cx="1258800" cy="0"/>
              </a:xfrm>
              <a:prstGeom prst="straightConnector1">
                <a:avLst/>
              </a:prstGeom>
              <a:noFill/>
              <a:ln w="9525" cap="flat" cmpd="sng">
                <a:solidFill>
                  <a:srgbClr val="D8D8D8"/>
                </a:solidFill>
                <a:prstDash val="dash"/>
                <a:miter lim="800000"/>
                <a:headEnd type="none" w="sm" len="sm"/>
                <a:tailEnd type="none" w="sm" len="sm"/>
              </a:ln>
            </p:spPr>
          </p:cxnSp>
          <p:cxnSp>
            <p:nvCxnSpPr>
              <p:cNvPr id="1024" name="Google Shape;1024;g78ea997ca9_0_1028"/>
              <p:cNvCxnSpPr/>
              <p:nvPr/>
            </p:nvCxnSpPr>
            <p:spPr>
              <a:xfrm>
                <a:off x="1915684" y="5330142"/>
                <a:ext cx="1258800" cy="0"/>
              </a:xfrm>
              <a:prstGeom prst="straightConnector1">
                <a:avLst/>
              </a:prstGeom>
              <a:noFill/>
              <a:ln w="9525" cap="flat" cmpd="sng">
                <a:solidFill>
                  <a:srgbClr val="D8D8D8"/>
                </a:solidFill>
                <a:prstDash val="dash"/>
                <a:miter lim="800000"/>
                <a:headEnd type="none" w="sm" len="sm"/>
                <a:tailEnd type="none" w="sm" len="sm"/>
              </a:ln>
            </p:spPr>
          </p:cxnSp>
        </p:grpSp>
        <p:grpSp>
          <p:nvGrpSpPr>
            <p:cNvPr id="1025" name="Google Shape;1025;g78ea997ca9_0_1028"/>
            <p:cNvGrpSpPr/>
            <p:nvPr/>
          </p:nvGrpSpPr>
          <p:grpSpPr>
            <a:xfrm>
              <a:off x="3028875" y="2489681"/>
              <a:ext cx="329573" cy="3195340"/>
              <a:chOff x="2935109" y="2039058"/>
              <a:chExt cx="329573" cy="4239539"/>
            </a:xfrm>
          </p:grpSpPr>
          <p:sp>
            <p:nvSpPr>
              <p:cNvPr id="1026" name="Google Shape;1026;g78ea997ca9_0_1028"/>
              <p:cNvSpPr/>
              <p:nvPr/>
            </p:nvSpPr>
            <p:spPr>
              <a:xfrm rot="5400000" flipH="1">
                <a:off x="972059" y="4002108"/>
                <a:ext cx="4202100" cy="276000"/>
              </a:xfrm>
              <a:prstGeom prst="trapezoid">
                <a:avLst>
                  <a:gd name="adj" fmla="val 41661"/>
                </a:avLst>
              </a:prstGeom>
              <a:gradFill>
                <a:gsLst>
                  <a:gs pos="0">
                    <a:srgbClr val="A5A5A5">
                      <a:alpha val="14509"/>
                    </a:srgbClr>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027" name="Google Shape;1027;g78ea997ca9_0_1028"/>
              <p:cNvSpPr/>
              <p:nvPr/>
            </p:nvSpPr>
            <p:spPr>
              <a:xfrm rot="5400000" flipH="1">
                <a:off x="1206232" y="4220147"/>
                <a:ext cx="4075800" cy="41100"/>
              </a:xfrm>
              <a:prstGeom prst="rect">
                <a:avLst/>
              </a:prstGeom>
              <a:solidFill>
                <a:srgbClr val="0C0C0C">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pic>
        <p:nvPicPr>
          <p:cNvPr id="1028" name="Google Shape;1028;g78ea997ca9_0_1028"/>
          <p:cNvPicPr preferRelativeResize="0"/>
          <p:nvPr/>
        </p:nvPicPr>
        <p:blipFill rotWithShape="1">
          <a:blip r:embed="rId3">
            <a:alphaModFix/>
          </a:blip>
          <a:srcRect t="6807" b="6798"/>
          <a:stretch/>
        </p:blipFill>
        <p:spPr>
          <a:xfrm>
            <a:off x="5290725" y="882733"/>
            <a:ext cx="5941087"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g79040f8dfe_1_18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CircleCI</a:t>
            </a:r>
            <a:endParaRPr/>
          </a:p>
        </p:txBody>
      </p:sp>
      <p:sp>
        <p:nvSpPr>
          <p:cNvPr id="1034" name="Google Shape;1034;g79040f8dfe_1_185"/>
          <p:cNvSpPr/>
          <p:nvPr/>
        </p:nvSpPr>
        <p:spPr>
          <a:xfrm>
            <a:off x="-81149" y="25375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3F3F3F"/>
              </a:solidFill>
              <a:latin typeface="Calibri"/>
              <a:ea typeface="Calibri"/>
              <a:cs typeface="Calibri"/>
              <a:sym typeface="Calibri"/>
            </a:endParaRPr>
          </a:p>
        </p:txBody>
      </p:sp>
      <p:sp>
        <p:nvSpPr>
          <p:cNvPr id="1035" name="Google Shape;1035;g79040f8dfe_1_185"/>
          <p:cNvSpPr/>
          <p:nvPr/>
        </p:nvSpPr>
        <p:spPr>
          <a:xfrm>
            <a:off x="3050225" y="266556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3F3F3F"/>
              </a:solidFill>
              <a:latin typeface="Calibri"/>
              <a:ea typeface="Calibri"/>
              <a:cs typeface="Calibri"/>
              <a:sym typeface="Calibri"/>
            </a:endParaRPr>
          </a:p>
        </p:txBody>
      </p:sp>
      <p:sp>
        <p:nvSpPr>
          <p:cNvPr id="1036" name="Google Shape;1036;g79040f8dfe_1_185"/>
          <p:cNvSpPr/>
          <p:nvPr/>
        </p:nvSpPr>
        <p:spPr>
          <a:xfrm>
            <a:off x="3050225" y="636806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3F3F3F"/>
              </a:solidFill>
              <a:latin typeface="Calibri"/>
              <a:ea typeface="Calibri"/>
              <a:cs typeface="Calibri"/>
              <a:sym typeface="Calibri"/>
            </a:endParaRPr>
          </a:p>
        </p:txBody>
      </p:sp>
      <p:sp>
        <p:nvSpPr>
          <p:cNvPr id="1037" name="Google Shape;1037;g79040f8dfe_1_185"/>
          <p:cNvSpPr/>
          <p:nvPr/>
        </p:nvSpPr>
        <p:spPr>
          <a:xfrm>
            <a:off x="3960155" y="374732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3F3F3F"/>
              </a:solidFill>
              <a:latin typeface="Calibri"/>
              <a:ea typeface="Calibri"/>
              <a:cs typeface="Calibri"/>
              <a:sym typeface="Calibri"/>
            </a:endParaRPr>
          </a:p>
        </p:txBody>
      </p:sp>
      <p:sp>
        <p:nvSpPr>
          <p:cNvPr id="1038" name="Google Shape;1038;g79040f8dfe_1_185"/>
          <p:cNvSpPr/>
          <p:nvPr/>
        </p:nvSpPr>
        <p:spPr>
          <a:xfrm>
            <a:off x="3942332" y="526551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3F3F3F"/>
              </a:solidFill>
              <a:latin typeface="Calibri"/>
              <a:ea typeface="Calibri"/>
              <a:cs typeface="Calibri"/>
              <a:sym typeface="Calibri"/>
            </a:endParaRPr>
          </a:p>
        </p:txBody>
      </p:sp>
      <p:sp>
        <p:nvSpPr>
          <p:cNvPr id="1039" name="Google Shape;1039;g79040f8dfe_1_185"/>
          <p:cNvSpPr txBox="1"/>
          <p:nvPr/>
        </p:nvSpPr>
        <p:spPr>
          <a:xfrm>
            <a:off x="3807906" y="2352585"/>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CircleCI is a flexible CI tool that offers up to 16x parallelization. </a:t>
            </a:r>
            <a:endParaRPr sz="2200" b="0" i="0" u="none" strike="noStrike" cap="none">
              <a:solidFill>
                <a:srgbClr val="3F3F3F"/>
              </a:solidFill>
              <a:latin typeface="Open Sans"/>
              <a:ea typeface="Open Sans"/>
              <a:cs typeface="Open Sans"/>
              <a:sym typeface="Open Sans"/>
            </a:endParaRPr>
          </a:p>
        </p:txBody>
      </p:sp>
      <p:sp>
        <p:nvSpPr>
          <p:cNvPr id="1040" name="Google Shape;1040;g79040f8dfe_1_185"/>
          <p:cNvSpPr txBox="1"/>
          <p:nvPr/>
        </p:nvSpPr>
        <p:spPr>
          <a:xfrm>
            <a:off x="4594799" y="362084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CircleCI is a cloud-based system but also offers an on-prem solution with security and configuration for running the tool in your private cloud or data center.</a:t>
            </a:r>
            <a:endParaRPr sz="2200" b="0" i="0" u="none" strike="noStrike" cap="none">
              <a:solidFill>
                <a:srgbClr val="3F3F3F"/>
              </a:solidFill>
              <a:latin typeface="Open Sans"/>
              <a:ea typeface="Open Sans"/>
              <a:cs typeface="Open Sans"/>
              <a:sym typeface="Open Sans"/>
            </a:endParaRPr>
          </a:p>
        </p:txBody>
      </p:sp>
      <p:sp>
        <p:nvSpPr>
          <p:cNvPr id="1041" name="Google Shape;1041;g79040f8dfe_1_185"/>
          <p:cNvSpPr txBox="1"/>
          <p:nvPr/>
        </p:nvSpPr>
        <p:spPr>
          <a:xfrm>
            <a:off x="4594799" y="508650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It notifies users providing only relevant information via email, HipChat, Campfire, and other channels.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042" name="Google Shape;1042;g79040f8dfe_1_185"/>
          <p:cNvSpPr txBox="1"/>
          <p:nvPr/>
        </p:nvSpPr>
        <p:spPr>
          <a:xfrm>
            <a:off x="3807906" y="6361174"/>
            <a:ext cx="10845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CircleCI provides easy setup and maintenance and a free 2-week macOS trial that allows you to build on both Linux and macOS.</a:t>
            </a:r>
            <a:endParaRPr sz="2200" b="0"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043" name="Google Shape;1043;g79040f8dfe_1_185"/>
          <p:cNvPicPr preferRelativeResize="0"/>
          <p:nvPr/>
        </p:nvPicPr>
        <p:blipFill rotWithShape="1">
          <a:blip r:embed="rId3">
            <a:alphaModFix/>
          </a:blip>
          <a:srcRect/>
          <a:stretch/>
        </p:blipFill>
        <p:spPr>
          <a:xfrm>
            <a:off x="1757093" y="3870259"/>
            <a:ext cx="1750325" cy="1750325"/>
          </a:xfrm>
          <a:prstGeom prst="rect">
            <a:avLst/>
          </a:prstGeom>
          <a:noFill/>
          <a:ln>
            <a:noFill/>
          </a:ln>
        </p:spPr>
      </p:pic>
      <p:pic>
        <p:nvPicPr>
          <p:cNvPr id="1044" name="Google Shape;1044;g79040f8dfe_1_185"/>
          <p:cNvPicPr preferRelativeResize="0"/>
          <p:nvPr/>
        </p:nvPicPr>
        <p:blipFill rotWithShape="1">
          <a:blip r:embed="rId4">
            <a:alphaModFix/>
          </a:blip>
          <a:srcRect t="6807" b="6798"/>
          <a:stretch/>
        </p:blipFill>
        <p:spPr>
          <a:xfrm>
            <a:off x="5206060" y="882733"/>
            <a:ext cx="5941087"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78ea997ca9_0_106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Benefits of CircleCI</a:t>
            </a:r>
            <a:endParaRPr/>
          </a:p>
        </p:txBody>
      </p:sp>
      <p:grpSp>
        <p:nvGrpSpPr>
          <p:cNvPr id="1050" name="Google Shape;1050;g78ea997ca9_0_1063"/>
          <p:cNvGrpSpPr/>
          <p:nvPr/>
        </p:nvGrpSpPr>
        <p:grpSpPr>
          <a:xfrm>
            <a:off x="6411855" y="3928638"/>
            <a:ext cx="3339938" cy="3925222"/>
            <a:chOff x="3635197" y="2543200"/>
            <a:chExt cx="1878691" cy="2207910"/>
          </a:xfrm>
        </p:grpSpPr>
        <p:sp>
          <p:nvSpPr>
            <p:cNvPr id="1051" name="Google Shape;1051;g78ea997ca9_0_1063"/>
            <p:cNvSpPr/>
            <p:nvPr/>
          </p:nvSpPr>
          <p:spPr>
            <a:xfrm>
              <a:off x="4224989" y="4171485"/>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2" name="Google Shape;1052;g78ea997ca9_0_1063"/>
            <p:cNvSpPr/>
            <p:nvPr/>
          </p:nvSpPr>
          <p:spPr>
            <a:xfrm>
              <a:off x="4224989" y="4321476"/>
              <a:ext cx="699106" cy="101688"/>
            </a:xfrm>
            <a:custGeom>
              <a:avLst/>
              <a:gdLst/>
              <a:ahLst/>
              <a:cxnLst/>
              <a:rect l="l" t="t" r="r" b="b"/>
              <a:pathLst>
                <a:path w="543" h="79" extrusionOk="0">
                  <a:moveTo>
                    <a:pt x="508" y="0"/>
                  </a:moveTo>
                  <a:cubicBezTo>
                    <a:pt x="35" y="0"/>
                    <a:pt x="35" y="0"/>
                    <a:pt x="35" y="0"/>
                  </a:cubicBezTo>
                  <a:cubicBezTo>
                    <a:pt x="16" y="0"/>
                    <a:pt x="0" y="13"/>
                    <a:pt x="0" y="30"/>
                  </a:cubicBezTo>
                  <a:cubicBezTo>
                    <a:pt x="0" y="49"/>
                    <a:pt x="0" y="49"/>
                    <a:pt x="0" y="49"/>
                  </a:cubicBezTo>
                  <a:cubicBezTo>
                    <a:pt x="0" y="65"/>
                    <a:pt x="16" y="79"/>
                    <a:pt x="35" y="79"/>
                  </a:cubicBezTo>
                  <a:cubicBezTo>
                    <a:pt x="508" y="79"/>
                    <a:pt x="508" y="79"/>
                    <a:pt x="508" y="79"/>
                  </a:cubicBezTo>
                  <a:cubicBezTo>
                    <a:pt x="528" y="79"/>
                    <a:pt x="543" y="65"/>
                    <a:pt x="543" y="49"/>
                  </a:cubicBezTo>
                  <a:cubicBezTo>
                    <a:pt x="543" y="30"/>
                    <a:pt x="543" y="30"/>
                    <a:pt x="543" y="30"/>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3" name="Google Shape;1053;g78ea997ca9_0_1063"/>
            <p:cNvSpPr/>
            <p:nvPr/>
          </p:nvSpPr>
          <p:spPr>
            <a:xfrm>
              <a:off x="4224989" y="4474009"/>
              <a:ext cx="699106" cy="100418"/>
            </a:xfrm>
            <a:custGeom>
              <a:avLst/>
              <a:gdLst/>
              <a:ahLst/>
              <a:cxnLst/>
              <a:rect l="l" t="t" r="r" b="b"/>
              <a:pathLst>
                <a:path w="543" h="78" extrusionOk="0">
                  <a:moveTo>
                    <a:pt x="508" y="0"/>
                  </a:moveTo>
                  <a:cubicBezTo>
                    <a:pt x="35" y="0"/>
                    <a:pt x="35" y="0"/>
                    <a:pt x="35" y="0"/>
                  </a:cubicBezTo>
                  <a:cubicBezTo>
                    <a:pt x="16" y="0"/>
                    <a:pt x="0" y="13"/>
                    <a:pt x="0" y="29"/>
                  </a:cubicBezTo>
                  <a:cubicBezTo>
                    <a:pt x="0" y="49"/>
                    <a:pt x="0" y="49"/>
                    <a:pt x="0" y="49"/>
                  </a:cubicBezTo>
                  <a:cubicBezTo>
                    <a:pt x="0" y="65"/>
                    <a:pt x="16" y="78"/>
                    <a:pt x="35" y="78"/>
                  </a:cubicBezTo>
                  <a:cubicBezTo>
                    <a:pt x="508" y="78"/>
                    <a:pt x="508" y="78"/>
                    <a:pt x="508" y="78"/>
                  </a:cubicBezTo>
                  <a:cubicBezTo>
                    <a:pt x="528" y="78"/>
                    <a:pt x="543" y="65"/>
                    <a:pt x="543" y="49"/>
                  </a:cubicBezTo>
                  <a:cubicBezTo>
                    <a:pt x="543" y="29"/>
                    <a:pt x="543" y="29"/>
                    <a:pt x="543" y="29"/>
                  </a:cubicBezTo>
                  <a:cubicBezTo>
                    <a:pt x="543" y="13"/>
                    <a:pt x="528" y="0"/>
                    <a:pt x="508"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4" name="Google Shape;1054;g78ea997ca9_0_1063"/>
            <p:cNvSpPr/>
            <p:nvPr/>
          </p:nvSpPr>
          <p:spPr>
            <a:xfrm>
              <a:off x="4345743" y="4625270"/>
              <a:ext cx="457597" cy="125840"/>
            </a:xfrm>
            <a:custGeom>
              <a:avLst/>
              <a:gdLst/>
              <a:ahLst/>
              <a:cxnLst/>
              <a:rect l="l" t="t" r="r" b="b"/>
              <a:pathLst>
                <a:path w="355" h="98" extrusionOk="0">
                  <a:moveTo>
                    <a:pt x="0" y="0"/>
                  </a:moveTo>
                  <a:cubicBezTo>
                    <a:pt x="355" y="0"/>
                    <a:pt x="355" y="0"/>
                    <a:pt x="355" y="0"/>
                  </a:cubicBezTo>
                  <a:cubicBezTo>
                    <a:pt x="355" y="59"/>
                    <a:pt x="260" y="98"/>
                    <a:pt x="178" y="98"/>
                  </a:cubicBezTo>
                  <a:cubicBezTo>
                    <a:pt x="95" y="98"/>
                    <a:pt x="0" y="59"/>
                    <a:pt x="0" y="0"/>
                  </a:cubicBezTo>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5" name="Google Shape;1055;g78ea997ca9_0_1063"/>
            <p:cNvSpPr/>
            <p:nvPr/>
          </p:nvSpPr>
          <p:spPr>
            <a:xfrm>
              <a:off x="4587253" y="2543200"/>
              <a:ext cx="926635" cy="1613033"/>
            </a:xfrm>
            <a:custGeom>
              <a:avLst/>
              <a:gdLst/>
              <a:ahLst/>
              <a:cxnLst/>
              <a:rect l="l" t="t" r="r" b="b"/>
              <a:pathLst>
                <a:path w="719" h="1251" extrusionOk="0">
                  <a:moveTo>
                    <a:pt x="639" y="577"/>
                  </a:moveTo>
                  <a:cubicBezTo>
                    <a:pt x="639" y="577"/>
                    <a:pt x="687" y="473"/>
                    <a:pt x="588" y="396"/>
                  </a:cubicBezTo>
                  <a:cubicBezTo>
                    <a:pt x="588" y="396"/>
                    <a:pt x="594" y="258"/>
                    <a:pt x="460" y="216"/>
                  </a:cubicBezTo>
                  <a:cubicBezTo>
                    <a:pt x="460" y="216"/>
                    <a:pt x="441" y="119"/>
                    <a:pt x="269" y="109"/>
                  </a:cubicBezTo>
                  <a:cubicBezTo>
                    <a:pt x="269" y="109"/>
                    <a:pt x="242" y="18"/>
                    <a:pt x="133" y="22"/>
                  </a:cubicBezTo>
                  <a:cubicBezTo>
                    <a:pt x="25" y="26"/>
                    <a:pt x="11" y="107"/>
                    <a:pt x="0" y="131"/>
                  </a:cubicBezTo>
                  <a:cubicBezTo>
                    <a:pt x="0" y="1048"/>
                    <a:pt x="0" y="1048"/>
                    <a:pt x="0" y="1048"/>
                  </a:cubicBezTo>
                  <a:cubicBezTo>
                    <a:pt x="0" y="1048"/>
                    <a:pt x="19" y="1208"/>
                    <a:pt x="155" y="1212"/>
                  </a:cubicBezTo>
                  <a:cubicBezTo>
                    <a:pt x="155" y="1212"/>
                    <a:pt x="307" y="1251"/>
                    <a:pt x="381" y="1136"/>
                  </a:cubicBezTo>
                  <a:cubicBezTo>
                    <a:pt x="381" y="1136"/>
                    <a:pt x="528" y="1131"/>
                    <a:pt x="570" y="968"/>
                  </a:cubicBezTo>
                  <a:cubicBezTo>
                    <a:pt x="570" y="968"/>
                    <a:pt x="654" y="923"/>
                    <a:pt x="639" y="775"/>
                  </a:cubicBezTo>
                  <a:cubicBezTo>
                    <a:pt x="639" y="775"/>
                    <a:pt x="719" y="670"/>
                    <a:pt x="639" y="577"/>
                  </a:cubicBezTo>
                  <a:close/>
                  <a:moveTo>
                    <a:pt x="33" y="129"/>
                  </a:moveTo>
                  <a:cubicBezTo>
                    <a:pt x="33" y="129"/>
                    <a:pt x="97" y="0"/>
                    <a:pt x="220" y="81"/>
                  </a:cubicBezTo>
                  <a:cubicBezTo>
                    <a:pt x="220" y="81"/>
                    <a:pt x="301" y="170"/>
                    <a:pt x="220" y="248"/>
                  </a:cubicBezTo>
                  <a:cubicBezTo>
                    <a:pt x="220" y="248"/>
                    <a:pt x="205" y="268"/>
                    <a:pt x="144" y="279"/>
                  </a:cubicBezTo>
                  <a:cubicBezTo>
                    <a:pt x="144" y="279"/>
                    <a:pt x="148" y="227"/>
                    <a:pt x="121" y="239"/>
                  </a:cubicBezTo>
                  <a:cubicBezTo>
                    <a:pt x="121" y="239"/>
                    <a:pt x="111" y="243"/>
                    <a:pt x="117" y="256"/>
                  </a:cubicBezTo>
                  <a:cubicBezTo>
                    <a:pt x="117" y="256"/>
                    <a:pt x="136" y="285"/>
                    <a:pt x="113" y="328"/>
                  </a:cubicBezTo>
                  <a:cubicBezTo>
                    <a:pt x="113" y="328"/>
                    <a:pt x="107" y="357"/>
                    <a:pt x="130" y="341"/>
                  </a:cubicBezTo>
                  <a:cubicBezTo>
                    <a:pt x="130" y="341"/>
                    <a:pt x="147" y="316"/>
                    <a:pt x="144" y="310"/>
                  </a:cubicBezTo>
                  <a:cubicBezTo>
                    <a:pt x="144" y="310"/>
                    <a:pt x="200" y="307"/>
                    <a:pt x="243" y="270"/>
                  </a:cubicBezTo>
                  <a:cubicBezTo>
                    <a:pt x="243" y="270"/>
                    <a:pt x="293" y="237"/>
                    <a:pt x="287" y="144"/>
                  </a:cubicBezTo>
                  <a:cubicBezTo>
                    <a:pt x="287" y="144"/>
                    <a:pt x="390" y="131"/>
                    <a:pt x="440" y="241"/>
                  </a:cubicBezTo>
                  <a:cubicBezTo>
                    <a:pt x="440" y="241"/>
                    <a:pt x="554" y="262"/>
                    <a:pt x="550" y="392"/>
                  </a:cubicBezTo>
                  <a:cubicBezTo>
                    <a:pt x="550" y="392"/>
                    <a:pt x="544" y="535"/>
                    <a:pt x="420" y="562"/>
                  </a:cubicBezTo>
                  <a:cubicBezTo>
                    <a:pt x="420" y="562"/>
                    <a:pt x="374" y="568"/>
                    <a:pt x="345" y="562"/>
                  </a:cubicBezTo>
                  <a:cubicBezTo>
                    <a:pt x="345" y="562"/>
                    <a:pt x="357" y="502"/>
                    <a:pt x="355" y="481"/>
                  </a:cubicBezTo>
                  <a:cubicBezTo>
                    <a:pt x="355" y="481"/>
                    <a:pt x="386" y="454"/>
                    <a:pt x="386" y="446"/>
                  </a:cubicBezTo>
                  <a:cubicBezTo>
                    <a:pt x="386" y="446"/>
                    <a:pt x="384" y="428"/>
                    <a:pt x="362" y="440"/>
                  </a:cubicBezTo>
                  <a:cubicBezTo>
                    <a:pt x="362" y="440"/>
                    <a:pt x="358" y="471"/>
                    <a:pt x="291" y="454"/>
                  </a:cubicBezTo>
                  <a:cubicBezTo>
                    <a:pt x="291" y="454"/>
                    <a:pt x="261" y="454"/>
                    <a:pt x="291" y="473"/>
                  </a:cubicBezTo>
                  <a:cubicBezTo>
                    <a:pt x="291" y="473"/>
                    <a:pt x="308" y="479"/>
                    <a:pt x="318" y="479"/>
                  </a:cubicBezTo>
                  <a:cubicBezTo>
                    <a:pt x="318" y="479"/>
                    <a:pt x="347" y="608"/>
                    <a:pt x="219" y="612"/>
                  </a:cubicBezTo>
                  <a:cubicBezTo>
                    <a:pt x="219" y="612"/>
                    <a:pt x="78" y="562"/>
                    <a:pt x="33" y="374"/>
                  </a:cubicBezTo>
                  <a:lnTo>
                    <a:pt x="33" y="129"/>
                  </a:lnTo>
                  <a:close/>
                  <a:moveTo>
                    <a:pt x="550" y="951"/>
                  </a:moveTo>
                  <a:cubicBezTo>
                    <a:pt x="498" y="1096"/>
                    <a:pt x="407" y="1098"/>
                    <a:pt x="407" y="1098"/>
                  </a:cubicBezTo>
                  <a:cubicBezTo>
                    <a:pt x="465" y="955"/>
                    <a:pt x="366" y="864"/>
                    <a:pt x="366" y="864"/>
                  </a:cubicBezTo>
                  <a:cubicBezTo>
                    <a:pt x="335" y="844"/>
                    <a:pt x="333" y="885"/>
                    <a:pt x="333" y="885"/>
                  </a:cubicBezTo>
                  <a:cubicBezTo>
                    <a:pt x="413" y="943"/>
                    <a:pt x="388" y="1048"/>
                    <a:pt x="388" y="1048"/>
                  </a:cubicBezTo>
                  <a:cubicBezTo>
                    <a:pt x="362" y="1189"/>
                    <a:pt x="200" y="1191"/>
                    <a:pt x="200" y="1191"/>
                  </a:cubicBezTo>
                  <a:cubicBezTo>
                    <a:pt x="65" y="1192"/>
                    <a:pt x="33" y="1048"/>
                    <a:pt x="33" y="1048"/>
                  </a:cubicBezTo>
                  <a:cubicBezTo>
                    <a:pt x="33" y="488"/>
                    <a:pt x="33" y="488"/>
                    <a:pt x="33" y="488"/>
                  </a:cubicBezTo>
                  <a:cubicBezTo>
                    <a:pt x="140" y="676"/>
                    <a:pt x="328" y="680"/>
                    <a:pt x="328" y="680"/>
                  </a:cubicBezTo>
                  <a:cubicBezTo>
                    <a:pt x="370" y="668"/>
                    <a:pt x="337" y="641"/>
                    <a:pt x="337" y="641"/>
                  </a:cubicBezTo>
                  <a:cubicBezTo>
                    <a:pt x="275" y="635"/>
                    <a:pt x="275" y="635"/>
                    <a:pt x="275" y="635"/>
                  </a:cubicBezTo>
                  <a:cubicBezTo>
                    <a:pt x="301" y="626"/>
                    <a:pt x="328" y="595"/>
                    <a:pt x="328" y="595"/>
                  </a:cubicBezTo>
                  <a:cubicBezTo>
                    <a:pt x="533" y="630"/>
                    <a:pt x="581" y="436"/>
                    <a:pt x="581" y="436"/>
                  </a:cubicBezTo>
                  <a:cubicBezTo>
                    <a:pt x="649" y="490"/>
                    <a:pt x="604" y="587"/>
                    <a:pt x="604" y="587"/>
                  </a:cubicBezTo>
                  <a:cubicBezTo>
                    <a:pt x="703" y="736"/>
                    <a:pt x="575" y="788"/>
                    <a:pt x="575" y="788"/>
                  </a:cubicBezTo>
                  <a:cubicBezTo>
                    <a:pt x="484" y="840"/>
                    <a:pt x="402" y="780"/>
                    <a:pt x="402" y="780"/>
                  </a:cubicBezTo>
                  <a:cubicBezTo>
                    <a:pt x="386" y="766"/>
                    <a:pt x="386" y="766"/>
                    <a:pt x="386" y="766"/>
                  </a:cubicBezTo>
                  <a:cubicBezTo>
                    <a:pt x="314" y="854"/>
                    <a:pt x="221" y="802"/>
                    <a:pt x="221" y="802"/>
                  </a:cubicBezTo>
                  <a:cubicBezTo>
                    <a:pt x="219" y="766"/>
                    <a:pt x="219" y="766"/>
                    <a:pt x="219" y="766"/>
                  </a:cubicBezTo>
                  <a:cubicBezTo>
                    <a:pt x="221" y="740"/>
                    <a:pt x="198" y="757"/>
                    <a:pt x="198" y="757"/>
                  </a:cubicBezTo>
                  <a:cubicBezTo>
                    <a:pt x="200" y="804"/>
                    <a:pt x="200" y="804"/>
                    <a:pt x="200" y="804"/>
                  </a:cubicBezTo>
                  <a:cubicBezTo>
                    <a:pt x="173" y="829"/>
                    <a:pt x="159" y="839"/>
                    <a:pt x="159" y="839"/>
                  </a:cubicBezTo>
                  <a:cubicBezTo>
                    <a:pt x="179" y="856"/>
                    <a:pt x="202" y="827"/>
                    <a:pt x="202" y="827"/>
                  </a:cubicBezTo>
                  <a:cubicBezTo>
                    <a:pt x="314" y="889"/>
                    <a:pt x="395" y="806"/>
                    <a:pt x="395" y="806"/>
                  </a:cubicBezTo>
                  <a:cubicBezTo>
                    <a:pt x="409" y="825"/>
                    <a:pt x="471" y="839"/>
                    <a:pt x="471" y="839"/>
                  </a:cubicBezTo>
                  <a:cubicBezTo>
                    <a:pt x="537" y="852"/>
                    <a:pt x="616" y="806"/>
                    <a:pt x="616" y="806"/>
                  </a:cubicBezTo>
                  <a:cubicBezTo>
                    <a:pt x="624" y="893"/>
                    <a:pt x="550" y="951"/>
                    <a:pt x="550" y="951"/>
                  </a:cubicBez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6" name="Google Shape;1056;g78ea997ca9_0_1063"/>
            <p:cNvSpPr/>
            <p:nvPr/>
          </p:nvSpPr>
          <p:spPr>
            <a:xfrm>
              <a:off x="3635197" y="2543200"/>
              <a:ext cx="926635" cy="1613033"/>
            </a:xfrm>
            <a:custGeom>
              <a:avLst/>
              <a:gdLst/>
              <a:ahLst/>
              <a:cxnLst/>
              <a:rect l="l" t="t" r="r" b="b"/>
              <a:pathLst>
                <a:path w="719" h="1251" extrusionOk="0">
                  <a:moveTo>
                    <a:pt x="586" y="22"/>
                  </a:moveTo>
                  <a:cubicBezTo>
                    <a:pt x="477" y="18"/>
                    <a:pt x="450" y="109"/>
                    <a:pt x="450" y="109"/>
                  </a:cubicBezTo>
                  <a:cubicBezTo>
                    <a:pt x="278" y="119"/>
                    <a:pt x="259" y="216"/>
                    <a:pt x="259" y="216"/>
                  </a:cubicBezTo>
                  <a:cubicBezTo>
                    <a:pt x="125" y="258"/>
                    <a:pt x="131" y="396"/>
                    <a:pt x="131" y="396"/>
                  </a:cubicBezTo>
                  <a:cubicBezTo>
                    <a:pt x="32" y="473"/>
                    <a:pt x="80" y="577"/>
                    <a:pt x="80" y="577"/>
                  </a:cubicBezTo>
                  <a:cubicBezTo>
                    <a:pt x="0" y="670"/>
                    <a:pt x="80" y="775"/>
                    <a:pt x="80" y="775"/>
                  </a:cubicBezTo>
                  <a:cubicBezTo>
                    <a:pt x="65" y="923"/>
                    <a:pt x="149" y="968"/>
                    <a:pt x="149" y="968"/>
                  </a:cubicBezTo>
                  <a:cubicBezTo>
                    <a:pt x="191" y="1131"/>
                    <a:pt x="338" y="1136"/>
                    <a:pt x="338" y="1136"/>
                  </a:cubicBezTo>
                  <a:cubicBezTo>
                    <a:pt x="412" y="1251"/>
                    <a:pt x="564" y="1212"/>
                    <a:pt x="564" y="1212"/>
                  </a:cubicBezTo>
                  <a:cubicBezTo>
                    <a:pt x="700" y="1208"/>
                    <a:pt x="719" y="1048"/>
                    <a:pt x="719" y="1048"/>
                  </a:cubicBezTo>
                  <a:cubicBezTo>
                    <a:pt x="719" y="131"/>
                    <a:pt x="719" y="131"/>
                    <a:pt x="719" y="131"/>
                  </a:cubicBezTo>
                  <a:cubicBezTo>
                    <a:pt x="708" y="107"/>
                    <a:pt x="694" y="26"/>
                    <a:pt x="586" y="22"/>
                  </a:cubicBezTo>
                  <a:close/>
                  <a:moveTo>
                    <a:pt x="686" y="1048"/>
                  </a:moveTo>
                  <a:cubicBezTo>
                    <a:pt x="686" y="1048"/>
                    <a:pt x="654" y="1192"/>
                    <a:pt x="519" y="1191"/>
                  </a:cubicBezTo>
                  <a:cubicBezTo>
                    <a:pt x="519" y="1191"/>
                    <a:pt x="357" y="1189"/>
                    <a:pt x="331" y="1048"/>
                  </a:cubicBezTo>
                  <a:cubicBezTo>
                    <a:pt x="331" y="1048"/>
                    <a:pt x="306" y="943"/>
                    <a:pt x="386" y="885"/>
                  </a:cubicBezTo>
                  <a:cubicBezTo>
                    <a:pt x="386" y="885"/>
                    <a:pt x="384" y="844"/>
                    <a:pt x="353" y="864"/>
                  </a:cubicBezTo>
                  <a:cubicBezTo>
                    <a:pt x="353" y="864"/>
                    <a:pt x="254" y="955"/>
                    <a:pt x="312" y="1098"/>
                  </a:cubicBezTo>
                  <a:cubicBezTo>
                    <a:pt x="312" y="1098"/>
                    <a:pt x="221" y="1096"/>
                    <a:pt x="169" y="951"/>
                  </a:cubicBezTo>
                  <a:cubicBezTo>
                    <a:pt x="169" y="951"/>
                    <a:pt x="95" y="893"/>
                    <a:pt x="103" y="806"/>
                  </a:cubicBezTo>
                  <a:cubicBezTo>
                    <a:pt x="103" y="806"/>
                    <a:pt x="182" y="852"/>
                    <a:pt x="248" y="839"/>
                  </a:cubicBezTo>
                  <a:cubicBezTo>
                    <a:pt x="248" y="839"/>
                    <a:pt x="310" y="825"/>
                    <a:pt x="324" y="806"/>
                  </a:cubicBezTo>
                  <a:cubicBezTo>
                    <a:pt x="324" y="806"/>
                    <a:pt x="405" y="889"/>
                    <a:pt x="517" y="827"/>
                  </a:cubicBezTo>
                  <a:cubicBezTo>
                    <a:pt x="517" y="827"/>
                    <a:pt x="540" y="856"/>
                    <a:pt x="560" y="839"/>
                  </a:cubicBezTo>
                  <a:cubicBezTo>
                    <a:pt x="560" y="839"/>
                    <a:pt x="546" y="829"/>
                    <a:pt x="519" y="804"/>
                  </a:cubicBezTo>
                  <a:cubicBezTo>
                    <a:pt x="521" y="757"/>
                    <a:pt x="521" y="757"/>
                    <a:pt x="521" y="757"/>
                  </a:cubicBezTo>
                  <a:cubicBezTo>
                    <a:pt x="521" y="757"/>
                    <a:pt x="498" y="740"/>
                    <a:pt x="500" y="766"/>
                  </a:cubicBezTo>
                  <a:cubicBezTo>
                    <a:pt x="498" y="802"/>
                    <a:pt x="498" y="802"/>
                    <a:pt x="498" y="802"/>
                  </a:cubicBezTo>
                  <a:cubicBezTo>
                    <a:pt x="498" y="802"/>
                    <a:pt x="405" y="854"/>
                    <a:pt x="333" y="766"/>
                  </a:cubicBezTo>
                  <a:cubicBezTo>
                    <a:pt x="317" y="780"/>
                    <a:pt x="317" y="780"/>
                    <a:pt x="317" y="780"/>
                  </a:cubicBezTo>
                  <a:cubicBezTo>
                    <a:pt x="317" y="780"/>
                    <a:pt x="235" y="840"/>
                    <a:pt x="144" y="788"/>
                  </a:cubicBezTo>
                  <a:cubicBezTo>
                    <a:pt x="144" y="788"/>
                    <a:pt x="16" y="736"/>
                    <a:pt x="115" y="587"/>
                  </a:cubicBezTo>
                  <a:cubicBezTo>
                    <a:pt x="115" y="587"/>
                    <a:pt x="70" y="490"/>
                    <a:pt x="138" y="436"/>
                  </a:cubicBezTo>
                  <a:cubicBezTo>
                    <a:pt x="138" y="436"/>
                    <a:pt x="186" y="630"/>
                    <a:pt x="391" y="595"/>
                  </a:cubicBezTo>
                  <a:cubicBezTo>
                    <a:pt x="391" y="595"/>
                    <a:pt x="418" y="626"/>
                    <a:pt x="444" y="635"/>
                  </a:cubicBezTo>
                  <a:cubicBezTo>
                    <a:pt x="382" y="641"/>
                    <a:pt x="382" y="641"/>
                    <a:pt x="382" y="641"/>
                  </a:cubicBezTo>
                  <a:cubicBezTo>
                    <a:pt x="382" y="641"/>
                    <a:pt x="349" y="668"/>
                    <a:pt x="391" y="680"/>
                  </a:cubicBezTo>
                  <a:cubicBezTo>
                    <a:pt x="391" y="680"/>
                    <a:pt x="579" y="676"/>
                    <a:pt x="686" y="488"/>
                  </a:cubicBezTo>
                  <a:lnTo>
                    <a:pt x="686" y="1048"/>
                  </a:lnTo>
                  <a:close/>
                  <a:moveTo>
                    <a:pt x="686" y="374"/>
                  </a:moveTo>
                  <a:cubicBezTo>
                    <a:pt x="641" y="562"/>
                    <a:pt x="500" y="612"/>
                    <a:pt x="500" y="612"/>
                  </a:cubicBezTo>
                  <a:cubicBezTo>
                    <a:pt x="372" y="608"/>
                    <a:pt x="401" y="479"/>
                    <a:pt x="401" y="479"/>
                  </a:cubicBezTo>
                  <a:cubicBezTo>
                    <a:pt x="411" y="479"/>
                    <a:pt x="428" y="473"/>
                    <a:pt x="428" y="473"/>
                  </a:cubicBezTo>
                  <a:cubicBezTo>
                    <a:pt x="458" y="454"/>
                    <a:pt x="428" y="454"/>
                    <a:pt x="428" y="454"/>
                  </a:cubicBezTo>
                  <a:cubicBezTo>
                    <a:pt x="361" y="471"/>
                    <a:pt x="357" y="440"/>
                    <a:pt x="357" y="440"/>
                  </a:cubicBezTo>
                  <a:cubicBezTo>
                    <a:pt x="335" y="428"/>
                    <a:pt x="333" y="446"/>
                    <a:pt x="333" y="446"/>
                  </a:cubicBezTo>
                  <a:cubicBezTo>
                    <a:pt x="333" y="454"/>
                    <a:pt x="364" y="481"/>
                    <a:pt x="364" y="481"/>
                  </a:cubicBezTo>
                  <a:cubicBezTo>
                    <a:pt x="362" y="502"/>
                    <a:pt x="374" y="562"/>
                    <a:pt x="374" y="562"/>
                  </a:cubicBezTo>
                  <a:cubicBezTo>
                    <a:pt x="345" y="568"/>
                    <a:pt x="299" y="562"/>
                    <a:pt x="299" y="562"/>
                  </a:cubicBezTo>
                  <a:cubicBezTo>
                    <a:pt x="175" y="535"/>
                    <a:pt x="169" y="392"/>
                    <a:pt x="169" y="392"/>
                  </a:cubicBezTo>
                  <a:cubicBezTo>
                    <a:pt x="165" y="262"/>
                    <a:pt x="279" y="241"/>
                    <a:pt x="279" y="241"/>
                  </a:cubicBezTo>
                  <a:cubicBezTo>
                    <a:pt x="329" y="131"/>
                    <a:pt x="432" y="144"/>
                    <a:pt x="432" y="144"/>
                  </a:cubicBezTo>
                  <a:cubicBezTo>
                    <a:pt x="426" y="237"/>
                    <a:pt x="477" y="270"/>
                    <a:pt x="477" y="270"/>
                  </a:cubicBezTo>
                  <a:cubicBezTo>
                    <a:pt x="519" y="307"/>
                    <a:pt x="575" y="310"/>
                    <a:pt x="575" y="310"/>
                  </a:cubicBezTo>
                  <a:cubicBezTo>
                    <a:pt x="572" y="316"/>
                    <a:pt x="589" y="341"/>
                    <a:pt x="589" y="341"/>
                  </a:cubicBezTo>
                  <a:cubicBezTo>
                    <a:pt x="612" y="357"/>
                    <a:pt x="606" y="328"/>
                    <a:pt x="606" y="328"/>
                  </a:cubicBezTo>
                  <a:cubicBezTo>
                    <a:pt x="583" y="285"/>
                    <a:pt x="602" y="256"/>
                    <a:pt x="602" y="256"/>
                  </a:cubicBezTo>
                  <a:cubicBezTo>
                    <a:pt x="608" y="243"/>
                    <a:pt x="598" y="239"/>
                    <a:pt x="598" y="239"/>
                  </a:cubicBezTo>
                  <a:cubicBezTo>
                    <a:pt x="571" y="227"/>
                    <a:pt x="575" y="279"/>
                    <a:pt x="575" y="279"/>
                  </a:cubicBezTo>
                  <a:cubicBezTo>
                    <a:pt x="514" y="268"/>
                    <a:pt x="499" y="248"/>
                    <a:pt x="499" y="248"/>
                  </a:cubicBezTo>
                  <a:cubicBezTo>
                    <a:pt x="418" y="170"/>
                    <a:pt x="499" y="81"/>
                    <a:pt x="499" y="81"/>
                  </a:cubicBezTo>
                  <a:cubicBezTo>
                    <a:pt x="622" y="0"/>
                    <a:pt x="686" y="129"/>
                    <a:pt x="686" y="129"/>
                  </a:cubicBezTo>
                  <a:lnTo>
                    <a:pt x="686" y="374"/>
                  </a:lnTo>
                  <a:close/>
                </a:path>
              </a:pathLst>
            </a:custGeom>
            <a:solidFill>
              <a:srgbClr val="000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grpSp>
      <p:sp>
        <p:nvSpPr>
          <p:cNvPr id="1057" name="Google Shape;1057;g78ea997ca9_0_1063"/>
          <p:cNvSpPr/>
          <p:nvPr/>
        </p:nvSpPr>
        <p:spPr>
          <a:xfrm>
            <a:off x="8002629" y="2959151"/>
            <a:ext cx="158183" cy="870002"/>
          </a:xfrm>
          <a:custGeom>
            <a:avLst/>
            <a:gdLst/>
            <a:ahLst/>
            <a:cxnLst/>
            <a:rect l="l" t="t" r="r" b="b"/>
            <a:pathLst>
              <a:path w="69" h="379" extrusionOk="0">
                <a:moveTo>
                  <a:pt x="35" y="0"/>
                </a:moveTo>
                <a:cubicBezTo>
                  <a:pt x="15" y="0"/>
                  <a:pt x="0" y="15"/>
                  <a:pt x="0" y="34"/>
                </a:cubicBezTo>
                <a:cubicBezTo>
                  <a:pt x="0" y="344"/>
                  <a:pt x="0" y="344"/>
                  <a:pt x="0" y="344"/>
                </a:cubicBezTo>
                <a:cubicBezTo>
                  <a:pt x="0" y="364"/>
                  <a:pt x="15" y="379"/>
                  <a:pt x="35" y="379"/>
                </a:cubicBezTo>
                <a:cubicBezTo>
                  <a:pt x="54" y="379"/>
                  <a:pt x="69" y="364"/>
                  <a:pt x="69" y="344"/>
                </a:cubicBezTo>
                <a:cubicBezTo>
                  <a:pt x="69" y="34"/>
                  <a:pt x="69" y="34"/>
                  <a:pt x="69" y="34"/>
                </a:cubicBezTo>
                <a:cubicBezTo>
                  <a:pt x="69" y="15"/>
                  <a:pt x="54" y="0"/>
                  <a:pt x="35"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8" name="Google Shape;1058;g78ea997ca9_0_1063"/>
          <p:cNvSpPr/>
          <p:nvPr/>
        </p:nvSpPr>
        <p:spPr>
          <a:xfrm>
            <a:off x="9805901" y="5422269"/>
            <a:ext cx="872260" cy="160441"/>
          </a:xfrm>
          <a:custGeom>
            <a:avLst/>
            <a:gdLst/>
            <a:ahLst/>
            <a:cxnLst/>
            <a:rect l="l" t="t" r="r" b="b"/>
            <a:pathLst>
              <a:path w="380" h="70" extrusionOk="0">
                <a:moveTo>
                  <a:pt x="345" y="0"/>
                </a:moveTo>
                <a:cubicBezTo>
                  <a:pt x="35" y="0"/>
                  <a:pt x="35" y="0"/>
                  <a:pt x="35" y="0"/>
                </a:cubicBezTo>
                <a:cubicBezTo>
                  <a:pt x="16" y="0"/>
                  <a:pt x="0" y="15"/>
                  <a:pt x="0" y="35"/>
                </a:cubicBezTo>
                <a:cubicBezTo>
                  <a:pt x="0" y="54"/>
                  <a:pt x="16" y="70"/>
                  <a:pt x="35" y="70"/>
                </a:cubicBezTo>
                <a:cubicBezTo>
                  <a:pt x="345" y="70"/>
                  <a:pt x="345" y="70"/>
                  <a:pt x="345" y="70"/>
                </a:cubicBezTo>
                <a:cubicBezTo>
                  <a:pt x="364" y="70"/>
                  <a:pt x="380" y="54"/>
                  <a:pt x="380" y="35"/>
                </a:cubicBezTo>
                <a:cubicBezTo>
                  <a:pt x="380" y="15"/>
                  <a:pt x="364" y="0"/>
                  <a:pt x="345" y="0"/>
                </a:cubicBezTo>
                <a:close/>
              </a:path>
            </a:pathLst>
          </a:cu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59" name="Google Shape;1059;g78ea997ca9_0_1063"/>
          <p:cNvSpPr/>
          <p:nvPr/>
        </p:nvSpPr>
        <p:spPr>
          <a:xfrm>
            <a:off x="5476241" y="5422269"/>
            <a:ext cx="867740" cy="160441"/>
          </a:xfrm>
          <a:custGeom>
            <a:avLst/>
            <a:gdLst/>
            <a:ahLst/>
            <a:cxnLst/>
            <a:rect l="l" t="t" r="r" b="b"/>
            <a:pathLst>
              <a:path w="379" h="70" extrusionOk="0">
                <a:moveTo>
                  <a:pt x="345" y="0"/>
                </a:moveTo>
                <a:cubicBezTo>
                  <a:pt x="35" y="0"/>
                  <a:pt x="35" y="0"/>
                  <a:pt x="35" y="0"/>
                </a:cubicBezTo>
                <a:cubicBezTo>
                  <a:pt x="15" y="0"/>
                  <a:pt x="0" y="15"/>
                  <a:pt x="0" y="35"/>
                </a:cubicBezTo>
                <a:cubicBezTo>
                  <a:pt x="0" y="54"/>
                  <a:pt x="15" y="70"/>
                  <a:pt x="35" y="70"/>
                </a:cubicBezTo>
                <a:cubicBezTo>
                  <a:pt x="345" y="70"/>
                  <a:pt x="345" y="70"/>
                  <a:pt x="345" y="70"/>
                </a:cubicBezTo>
                <a:cubicBezTo>
                  <a:pt x="364" y="70"/>
                  <a:pt x="379" y="54"/>
                  <a:pt x="379" y="35"/>
                </a:cubicBezTo>
                <a:cubicBezTo>
                  <a:pt x="379" y="15"/>
                  <a:pt x="364" y="0"/>
                  <a:pt x="345"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0" name="Google Shape;1060;g78ea997ca9_0_1063"/>
          <p:cNvSpPr/>
          <p:nvPr/>
        </p:nvSpPr>
        <p:spPr>
          <a:xfrm>
            <a:off x="9191252" y="3521827"/>
            <a:ext cx="662103" cy="662105"/>
          </a:xfrm>
          <a:custGeom>
            <a:avLst/>
            <a:gdLst/>
            <a:ahLst/>
            <a:cxnLst/>
            <a:rect l="l" t="t" r="r" b="b"/>
            <a:pathLst>
              <a:path w="289" h="289" extrusionOk="0">
                <a:moveTo>
                  <a:pt x="279" y="10"/>
                </a:moveTo>
                <a:cubicBezTo>
                  <a:pt x="272" y="3"/>
                  <a:pt x="263" y="0"/>
                  <a:pt x="254" y="0"/>
                </a:cubicBezTo>
                <a:cubicBezTo>
                  <a:pt x="245" y="0"/>
                  <a:pt x="236" y="3"/>
                  <a:pt x="229" y="10"/>
                </a:cubicBezTo>
                <a:cubicBezTo>
                  <a:pt x="10" y="229"/>
                  <a:pt x="10" y="229"/>
                  <a:pt x="10" y="229"/>
                </a:cubicBezTo>
                <a:cubicBezTo>
                  <a:pt x="4" y="236"/>
                  <a:pt x="0" y="244"/>
                  <a:pt x="0" y="254"/>
                </a:cubicBezTo>
                <a:cubicBezTo>
                  <a:pt x="0" y="263"/>
                  <a:pt x="4" y="272"/>
                  <a:pt x="10" y="278"/>
                </a:cubicBezTo>
                <a:cubicBezTo>
                  <a:pt x="17" y="285"/>
                  <a:pt x="26" y="289"/>
                  <a:pt x="35" y="289"/>
                </a:cubicBezTo>
                <a:cubicBezTo>
                  <a:pt x="44" y="289"/>
                  <a:pt x="53" y="285"/>
                  <a:pt x="60" y="278"/>
                </a:cubicBezTo>
                <a:cubicBezTo>
                  <a:pt x="279" y="59"/>
                  <a:pt x="279" y="59"/>
                  <a:pt x="279" y="59"/>
                </a:cubicBezTo>
                <a:cubicBezTo>
                  <a:pt x="285" y="53"/>
                  <a:pt x="289" y="44"/>
                  <a:pt x="289" y="35"/>
                </a:cubicBezTo>
                <a:cubicBezTo>
                  <a:pt x="289" y="25"/>
                  <a:pt x="285" y="17"/>
                  <a:pt x="279" y="1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1" name="Google Shape;1061;g78ea997ca9_0_1063"/>
          <p:cNvSpPr/>
          <p:nvPr/>
        </p:nvSpPr>
        <p:spPr>
          <a:xfrm>
            <a:off x="6310086" y="3521827"/>
            <a:ext cx="662103" cy="662105"/>
          </a:xfrm>
          <a:custGeom>
            <a:avLst/>
            <a:gdLst/>
            <a:ahLst/>
            <a:cxnLst/>
            <a:rect l="l" t="t" r="r" b="b"/>
            <a:pathLst>
              <a:path w="289" h="289" extrusionOk="0">
                <a:moveTo>
                  <a:pt x="60" y="10"/>
                </a:moveTo>
                <a:cubicBezTo>
                  <a:pt x="53" y="3"/>
                  <a:pt x="44" y="0"/>
                  <a:pt x="35" y="0"/>
                </a:cubicBezTo>
                <a:cubicBezTo>
                  <a:pt x="26" y="0"/>
                  <a:pt x="17" y="3"/>
                  <a:pt x="10" y="10"/>
                </a:cubicBezTo>
                <a:cubicBezTo>
                  <a:pt x="4" y="17"/>
                  <a:pt x="0" y="25"/>
                  <a:pt x="0" y="35"/>
                </a:cubicBezTo>
                <a:cubicBezTo>
                  <a:pt x="0" y="44"/>
                  <a:pt x="4" y="53"/>
                  <a:pt x="10" y="59"/>
                </a:cubicBezTo>
                <a:cubicBezTo>
                  <a:pt x="229" y="278"/>
                  <a:pt x="229" y="278"/>
                  <a:pt x="229" y="278"/>
                </a:cubicBezTo>
                <a:cubicBezTo>
                  <a:pt x="236" y="285"/>
                  <a:pt x="245" y="289"/>
                  <a:pt x="254" y="289"/>
                </a:cubicBezTo>
                <a:cubicBezTo>
                  <a:pt x="263" y="289"/>
                  <a:pt x="272" y="285"/>
                  <a:pt x="279" y="278"/>
                </a:cubicBezTo>
                <a:cubicBezTo>
                  <a:pt x="285" y="272"/>
                  <a:pt x="289" y="263"/>
                  <a:pt x="289" y="254"/>
                </a:cubicBezTo>
                <a:cubicBezTo>
                  <a:pt x="289" y="244"/>
                  <a:pt x="285" y="236"/>
                  <a:pt x="279" y="229"/>
                </a:cubicBezTo>
                <a:lnTo>
                  <a:pt x="60" y="1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2" name="Google Shape;1062;g78ea997ca9_0_1063"/>
          <p:cNvSpPr txBox="1"/>
          <p:nvPr/>
        </p:nvSpPr>
        <p:spPr>
          <a:xfrm>
            <a:off x="10922001" y="5232772"/>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No need for manual debugging</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3" name="Google Shape;1063;g78ea997ca9_0_1063"/>
          <p:cNvSpPr txBox="1"/>
          <p:nvPr/>
        </p:nvSpPr>
        <p:spPr>
          <a:xfrm>
            <a:off x="10244668" y="3122339"/>
            <a:ext cx="44703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Caching of requirements installation and third-party dependencies</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4" name="Google Shape;1064;g78ea997ca9_0_1063"/>
          <p:cNvSpPr txBox="1"/>
          <p:nvPr/>
        </p:nvSpPr>
        <p:spPr>
          <a:xfrm>
            <a:off x="6288451" y="2067531"/>
            <a:ext cx="3729900" cy="63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Test Support</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5" name="Google Shape;1065;g78ea997ca9_0_1063"/>
          <p:cNvSpPr txBox="1"/>
          <p:nvPr/>
        </p:nvSpPr>
        <p:spPr>
          <a:xfrm>
            <a:off x="1381654" y="3034899"/>
            <a:ext cx="4470300" cy="1077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High-quality customer support</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066" name="Google Shape;1066;g78ea997ca9_0_1063"/>
          <p:cNvSpPr txBox="1"/>
          <p:nvPr/>
        </p:nvSpPr>
        <p:spPr>
          <a:xfrm>
            <a:off x="626526" y="5232766"/>
            <a:ext cx="4470300" cy="632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Simple UI</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r" rtl="0">
              <a:lnSpc>
                <a:spcPct val="100000"/>
              </a:lnSpc>
              <a:spcBef>
                <a:spcPts val="0"/>
              </a:spcBef>
              <a:spcAft>
                <a:spcPts val="0"/>
              </a:spcAft>
              <a:buClr>
                <a:srgbClr val="000000"/>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pic>
        <p:nvPicPr>
          <p:cNvPr id="1067" name="Google Shape;1067;g78ea997ca9_0_1063"/>
          <p:cNvPicPr preferRelativeResize="0"/>
          <p:nvPr/>
        </p:nvPicPr>
        <p:blipFill rotWithShape="1">
          <a:blip r:embed="rId3">
            <a:alphaModFix/>
          </a:blip>
          <a:srcRect t="6807" b="6798"/>
          <a:stretch/>
        </p:blipFill>
        <p:spPr>
          <a:xfrm>
            <a:off x="5704676" y="882733"/>
            <a:ext cx="4909989"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6f94e8897d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Traditional Delivery Process</a:t>
            </a:r>
            <a:endParaRPr/>
          </a:p>
        </p:txBody>
      </p:sp>
      <p:sp>
        <p:nvSpPr>
          <p:cNvPr id="162" name="Google Shape;162;g6f94e8897d_0_17"/>
          <p:cNvSpPr txBox="1">
            <a:spLocks noGrp="1"/>
          </p:cNvSpPr>
          <p:nvPr>
            <p:ph type="body" idx="1"/>
          </p:nvPr>
        </p:nvSpPr>
        <p:spPr>
          <a:xfrm>
            <a:off x="1229286" y="1203214"/>
            <a:ext cx="13781100" cy="13164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rPr>
              <a:t>Any delivery process begins with the requirements defined by a customer and ends with the release to production. The diagram below shows the traditional delivery process:</a:t>
            </a:r>
            <a:endParaRPr>
              <a:solidFill>
                <a:srgbClr val="3F3F3F"/>
              </a:solidFill>
            </a:endParaRPr>
          </a:p>
        </p:txBody>
      </p:sp>
      <p:grpSp>
        <p:nvGrpSpPr>
          <p:cNvPr id="163" name="Google Shape;163;g6f94e8897d_0_17"/>
          <p:cNvGrpSpPr/>
          <p:nvPr/>
        </p:nvGrpSpPr>
        <p:grpSpPr>
          <a:xfrm>
            <a:off x="4059936" y="2710689"/>
            <a:ext cx="8119800" cy="5571600"/>
            <a:chOff x="4059936" y="2710689"/>
            <a:chExt cx="8119800" cy="5571600"/>
          </a:xfrm>
        </p:grpSpPr>
        <p:sp>
          <p:nvSpPr>
            <p:cNvPr id="164" name="Google Shape;164;g6f94e8897d_0_17"/>
            <p:cNvSpPr/>
            <p:nvPr/>
          </p:nvSpPr>
          <p:spPr>
            <a:xfrm>
              <a:off x="4059936" y="2710689"/>
              <a:ext cx="8119800" cy="55716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5" name="Google Shape;165;g6f94e8897d_0_17"/>
            <p:cNvSpPr/>
            <p:nvPr/>
          </p:nvSpPr>
          <p:spPr>
            <a:xfrm>
              <a:off x="5486400" y="4198113"/>
              <a:ext cx="1841100" cy="3035700"/>
            </a:xfrm>
            <a:prstGeom prst="rect">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6" name="Google Shape;166;g6f94e8897d_0_17"/>
            <p:cNvSpPr/>
            <p:nvPr/>
          </p:nvSpPr>
          <p:spPr>
            <a:xfrm>
              <a:off x="7729375" y="4198113"/>
              <a:ext cx="1841100" cy="3035700"/>
            </a:xfrm>
            <a:prstGeom prst="rect">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7" name="Google Shape;167;g6f94e8897d_0_17"/>
            <p:cNvSpPr/>
            <p:nvPr/>
          </p:nvSpPr>
          <p:spPr>
            <a:xfrm>
              <a:off x="9978975" y="4198113"/>
              <a:ext cx="1841100" cy="3035700"/>
            </a:xfrm>
            <a:prstGeom prst="rect">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 name="Google Shape;168;g6f94e8897d_0_17"/>
            <p:cNvSpPr/>
            <p:nvPr/>
          </p:nvSpPr>
          <p:spPr>
            <a:xfrm>
              <a:off x="5589778" y="4292601"/>
              <a:ext cx="1646100" cy="503400"/>
            </a:xfrm>
            <a:prstGeom prst="rect">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 name="Google Shape;169;g6f94e8897d_0_17"/>
            <p:cNvSpPr/>
            <p:nvPr/>
          </p:nvSpPr>
          <p:spPr>
            <a:xfrm>
              <a:off x="5589778" y="4890517"/>
              <a:ext cx="1646100" cy="503400"/>
            </a:xfrm>
            <a:prstGeom prst="rect">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 name="Google Shape;170;g6f94e8897d_0_17"/>
            <p:cNvSpPr/>
            <p:nvPr/>
          </p:nvSpPr>
          <p:spPr>
            <a:xfrm>
              <a:off x="5589778" y="5488433"/>
              <a:ext cx="1646100" cy="503400"/>
            </a:xfrm>
            <a:prstGeom prst="rect">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 name="Google Shape;171;g6f94e8897d_0_17"/>
            <p:cNvSpPr/>
            <p:nvPr/>
          </p:nvSpPr>
          <p:spPr>
            <a:xfrm>
              <a:off x="5589778" y="6086349"/>
              <a:ext cx="1646100" cy="503400"/>
            </a:xfrm>
            <a:prstGeom prst="rect">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 name="Google Shape;172;g6f94e8897d_0_17"/>
            <p:cNvSpPr/>
            <p:nvPr/>
          </p:nvSpPr>
          <p:spPr>
            <a:xfrm>
              <a:off x="5583872" y="6661151"/>
              <a:ext cx="1646100" cy="503400"/>
            </a:xfrm>
            <a:prstGeom prst="rect">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 name="Google Shape;173;g6f94e8897d_0_17"/>
            <p:cNvSpPr/>
            <p:nvPr/>
          </p:nvSpPr>
          <p:spPr>
            <a:xfrm>
              <a:off x="7817996" y="4854583"/>
              <a:ext cx="1646100" cy="5034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 name="Google Shape;174;g6f94e8897d_0_17"/>
            <p:cNvSpPr/>
            <p:nvPr/>
          </p:nvSpPr>
          <p:spPr>
            <a:xfrm>
              <a:off x="7817996" y="5452499"/>
              <a:ext cx="1646100" cy="5034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5" name="Google Shape;175;g6f94e8897d_0_17"/>
            <p:cNvSpPr/>
            <p:nvPr/>
          </p:nvSpPr>
          <p:spPr>
            <a:xfrm>
              <a:off x="7812090" y="6027301"/>
              <a:ext cx="1646100" cy="5034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6" name="Google Shape;176;g6f94e8897d_0_17"/>
            <p:cNvSpPr/>
            <p:nvPr/>
          </p:nvSpPr>
          <p:spPr>
            <a:xfrm>
              <a:off x="10082466" y="5165345"/>
              <a:ext cx="1646100" cy="5034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7" name="Google Shape;177;g6f94e8897d_0_17"/>
            <p:cNvSpPr/>
            <p:nvPr/>
          </p:nvSpPr>
          <p:spPr>
            <a:xfrm>
              <a:off x="10076560" y="5740147"/>
              <a:ext cx="1646100" cy="5034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8" name="Google Shape;178;g6f94e8897d_0_17"/>
            <p:cNvSpPr/>
            <p:nvPr/>
          </p:nvSpPr>
          <p:spPr>
            <a:xfrm rot="-5400000">
              <a:off x="8089800" y="4138432"/>
              <a:ext cx="329100" cy="7669500"/>
            </a:xfrm>
            <a:prstGeom prst="downArrow">
              <a:avLst>
                <a:gd name="adj1" fmla="val 50000"/>
                <a:gd name="adj2" fmla="val 50000"/>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79" name="Google Shape;179;g6f94e8897d_0_17"/>
            <p:cNvPicPr preferRelativeResize="0"/>
            <p:nvPr/>
          </p:nvPicPr>
          <p:blipFill rotWithShape="1">
            <a:blip r:embed="rId3">
              <a:alphaModFix/>
            </a:blip>
            <a:srcRect/>
            <a:stretch/>
          </p:blipFill>
          <p:spPr>
            <a:xfrm>
              <a:off x="10678985" y="3441542"/>
              <a:ext cx="635189" cy="635189"/>
            </a:xfrm>
            <a:prstGeom prst="rect">
              <a:avLst/>
            </a:prstGeom>
            <a:noFill/>
            <a:ln>
              <a:noFill/>
            </a:ln>
          </p:spPr>
        </p:pic>
        <p:pic>
          <p:nvPicPr>
            <p:cNvPr id="180" name="Google Shape;180;g6f94e8897d_0_17"/>
            <p:cNvPicPr preferRelativeResize="0"/>
            <p:nvPr/>
          </p:nvPicPr>
          <p:blipFill rotWithShape="1">
            <a:blip r:embed="rId3">
              <a:alphaModFix/>
            </a:blip>
            <a:srcRect/>
            <a:stretch/>
          </p:blipFill>
          <p:spPr>
            <a:xfrm>
              <a:off x="8332275" y="3441541"/>
              <a:ext cx="635189" cy="635189"/>
            </a:xfrm>
            <a:prstGeom prst="rect">
              <a:avLst/>
            </a:prstGeom>
            <a:noFill/>
            <a:ln>
              <a:noFill/>
            </a:ln>
          </p:spPr>
        </p:pic>
        <p:pic>
          <p:nvPicPr>
            <p:cNvPr id="181" name="Google Shape;181;g6f94e8897d_0_17"/>
            <p:cNvPicPr preferRelativeResize="0"/>
            <p:nvPr/>
          </p:nvPicPr>
          <p:blipFill rotWithShape="1">
            <a:blip r:embed="rId3">
              <a:alphaModFix/>
            </a:blip>
            <a:srcRect/>
            <a:stretch/>
          </p:blipFill>
          <p:spPr>
            <a:xfrm>
              <a:off x="6089299" y="3416685"/>
              <a:ext cx="635189" cy="635189"/>
            </a:xfrm>
            <a:prstGeom prst="rect">
              <a:avLst/>
            </a:prstGeom>
            <a:noFill/>
            <a:ln>
              <a:noFill/>
            </a:ln>
          </p:spPr>
        </p:pic>
        <p:pic>
          <p:nvPicPr>
            <p:cNvPr id="182" name="Google Shape;182;g6f94e8897d_0_17"/>
            <p:cNvPicPr preferRelativeResize="0"/>
            <p:nvPr/>
          </p:nvPicPr>
          <p:blipFill rotWithShape="1">
            <a:blip r:embed="rId3">
              <a:alphaModFix/>
            </a:blip>
            <a:srcRect/>
            <a:stretch/>
          </p:blipFill>
          <p:spPr>
            <a:xfrm>
              <a:off x="4470176" y="5341716"/>
              <a:ext cx="635189" cy="635189"/>
            </a:xfrm>
            <a:prstGeom prst="rect">
              <a:avLst/>
            </a:prstGeom>
            <a:noFill/>
            <a:ln>
              <a:noFill/>
            </a:ln>
          </p:spPr>
        </p:pic>
        <p:sp>
          <p:nvSpPr>
            <p:cNvPr id="183" name="Google Shape;183;g6f94e8897d_0_17"/>
            <p:cNvSpPr txBox="1"/>
            <p:nvPr/>
          </p:nvSpPr>
          <p:spPr>
            <a:xfrm>
              <a:off x="5711832" y="2990446"/>
              <a:ext cx="1390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Development</a:t>
              </a:r>
              <a:endParaRPr sz="1400" b="0" i="0" u="none" strike="noStrike" cap="none">
                <a:solidFill>
                  <a:srgbClr val="000000"/>
                </a:solidFill>
                <a:latin typeface="Arial"/>
                <a:ea typeface="Arial"/>
                <a:cs typeface="Arial"/>
                <a:sym typeface="Arial"/>
              </a:endParaRPr>
            </a:p>
          </p:txBody>
        </p:sp>
        <p:sp>
          <p:nvSpPr>
            <p:cNvPr id="184" name="Google Shape;184;g6f94e8897d_0_17"/>
            <p:cNvSpPr txBox="1"/>
            <p:nvPr/>
          </p:nvSpPr>
          <p:spPr>
            <a:xfrm>
              <a:off x="10401705" y="2987874"/>
              <a:ext cx="118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Operations</a:t>
              </a:r>
              <a:endParaRPr sz="1400" b="0" i="0" u="none" strike="noStrike" cap="none">
                <a:solidFill>
                  <a:srgbClr val="000000"/>
                </a:solidFill>
                <a:latin typeface="Arial"/>
                <a:ea typeface="Arial"/>
                <a:cs typeface="Arial"/>
                <a:sym typeface="Arial"/>
              </a:endParaRPr>
            </a:p>
          </p:txBody>
        </p:sp>
        <p:sp>
          <p:nvSpPr>
            <p:cNvPr id="185" name="Google Shape;185;g6f94e8897d_0_17"/>
            <p:cNvSpPr txBox="1"/>
            <p:nvPr/>
          </p:nvSpPr>
          <p:spPr>
            <a:xfrm>
              <a:off x="8119872" y="2871077"/>
              <a:ext cx="1114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Quality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Assurance</a:t>
              </a:r>
              <a:endParaRPr sz="1400" b="0" i="0" u="none" strike="noStrike" cap="none">
                <a:solidFill>
                  <a:srgbClr val="000000"/>
                </a:solidFill>
                <a:latin typeface="Arial"/>
                <a:ea typeface="Arial"/>
                <a:cs typeface="Arial"/>
                <a:sym typeface="Arial"/>
              </a:endParaRPr>
            </a:p>
          </p:txBody>
        </p:sp>
        <p:sp>
          <p:nvSpPr>
            <p:cNvPr id="186" name="Google Shape;186;g6f94e8897d_0_17"/>
            <p:cNvSpPr txBox="1"/>
            <p:nvPr/>
          </p:nvSpPr>
          <p:spPr>
            <a:xfrm>
              <a:off x="4182302" y="4466642"/>
              <a:ext cx="11817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Product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Owner</a:t>
              </a:r>
              <a:endParaRPr sz="1400" b="0" i="0" u="none" strike="noStrike" cap="none">
                <a:solidFill>
                  <a:srgbClr val="000000"/>
                </a:solidFill>
                <a:latin typeface="Arial"/>
                <a:ea typeface="Arial"/>
                <a:cs typeface="Arial"/>
                <a:sym typeface="Arial"/>
              </a:endParaRPr>
            </a:p>
          </p:txBody>
        </p:sp>
        <p:sp>
          <p:nvSpPr>
            <p:cNvPr id="187" name="Google Shape;187;g6f94e8897d_0_17"/>
            <p:cNvSpPr txBox="1"/>
            <p:nvPr/>
          </p:nvSpPr>
          <p:spPr>
            <a:xfrm>
              <a:off x="10619114" y="7484471"/>
              <a:ext cx="1369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Release cycle</a:t>
              </a:r>
              <a:endParaRPr sz="1400" b="0" i="0" u="none" strike="noStrike" cap="none">
                <a:solidFill>
                  <a:srgbClr val="000000"/>
                </a:solidFill>
                <a:latin typeface="Arial"/>
                <a:ea typeface="Arial"/>
                <a:cs typeface="Arial"/>
                <a:sym typeface="Arial"/>
              </a:endParaRPr>
            </a:p>
          </p:txBody>
        </p:sp>
        <p:sp>
          <p:nvSpPr>
            <p:cNvPr id="188" name="Google Shape;188;g6f94e8897d_0_17"/>
            <p:cNvSpPr txBox="1"/>
            <p:nvPr/>
          </p:nvSpPr>
          <p:spPr>
            <a:xfrm>
              <a:off x="10462718" y="5244897"/>
              <a:ext cx="873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Release</a:t>
              </a:r>
              <a:endParaRPr sz="1400" b="0" i="0" u="none" strike="noStrike" cap="none">
                <a:solidFill>
                  <a:srgbClr val="000000"/>
                </a:solidFill>
                <a:latin typeface="Arial"/>
                <a:ea typeface="Arial"/>
                <a:cs typeface="Arial"/>
                <a:sym typeface="Arial"/>
              </a:endParaRPr>
            </a:p>
          </p:txBody>
        </p:sp>
        <p:sp>
          <p:nvSpPr>
            <p:cNvPr id="189" name="Google Shape;189;g6f94e8897d_0_17"/>
            <p:cNvSpPr txBox="1"/>
            <p:nvPr/>
          </p:nvSpPr>
          <p:spPr>
            <a:xfrm>
              <a:off x="10337955" y="5856168"/>
              <a:ext cx="1183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Monitoring</a:t>
              </a:r>
              <a:endParaRPr sz="1400" b="0" i="0" u="none" strike="noStrike" cap="none">
                <a:solidFill>
                  <a:srgbClr val="000000"/>
                </a:solidFill>
                <a:latin typeface="Arial"/>
                <a:ea typeface="Arial"/>
                <a:cs typeface="Arial"/>
                <a:sym typeface="Arial"/>
              </a:endParaRPr>
            </a:p>
          </p:txBody>
        </p:sp>
        <p:sp>
          <p:nvSpPr>
            <p:cNvPr id="190" name="Google Shape;190;g6f94e8897d_0_17"/>
            <p:cNvSpPr txBox="1"/>
            <p:nvPr/>
          </p:nvSpPr>
          <p:spPr>
            <a:xfrm>
              <a:off x="5958173" y="4420702"/>
              <a:ext cx="927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sp>
          <p:nvSpPr>
            <p:cNvPr id="191" name="Google Shape;191;g6f94e8897d_0_17"/>
            <p:cNvSpPr txBox="1"/>
            <p:nvPr/>
          </p:nvSpPr>
          <p:spPr>
            <a:xfrm>
              <a:off x="5943465" y="4975975"/>
              <a:ext cx="971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Planning</a:t>
              </a:r>
              <a:endParaRPr sz="1400" b="0" i="0" u="none" strike="noStrike" cap="none">
                <a:solidFill>
                  <a:srgbClr val="000000"/>
                </a:solidFill>
                <a:latin typeface="Arial"/>
                <a:ea typeface="Arial"/>
                <a:cs typeface="Arial"/>
                <a:sym typeface="Arial"/>
              </a:endParaRPr>
            </a:p>
          </p:txBody>
        </p:sp>
        <p:sp>
          <p:nvSpPr>
            <p:cNvPr id="192" name="Google Shape;192;g6f94e8897d_0_17"/>
            <p:cNvSpPr txBox="1"/>
            <p:nvPr/>
          </p:nvSpPr>
          <p:spPr>
            <a:xfrm>
              <a:off x="5636550" y="5575740"/>
              <a:ext cx="1644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Implementation</a:t>
              </a:r>
              <a:endParaRPr sz="1400" b="0" i="0" u="none" strike="noStrike" cap="none">
                <a:solidFill>
                  <a:srgbClr val="000000"/>
                </a:solidFill>
                <a:latin typeface="Arial"/>
                <a:ea typeface="Arial"/>
                <a:cs typeface="Arial"/>
                <a:sym typeface="Arial"/>
              </a:endParaRPr>
            </a:p>
          </p:txBody>
        </p:sp>
        <p:sp>
          <p:nvSpPr>
            <p:cNvPr id="193" name="Google Shape;193;g6f94e8897d_0_17"/>
            <p:cNvSpPr txBox="1"/>
            <p:nvPr/>
          </p:nvSpPr>
          <p:spPr>
            <a:xfrm>
              <a:off x="5783967" y="6191657"/>
              <a:ext cx="1245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Unit testing</a:t>
              </a:r>
              <a:endParaRPr sz="1400" b="0" i="0" u="none" strike="noStrike" cap="none">
                <a:solidFill>
                  <a:srgbClr val="000000"/>
                </a:solidFill>
                <a:latin typeface="Arial"/>
                <a:ea typeface="Arial"/>
                <a:cs typeface="Arial"/>
                <a:sym typeface="Arial"/>
              </a:endParaRPr>
            </a:p>
          </p:txBody>
        </p:sp>
        <p:sp>
          <p:nvSpPr>
            <p:cNvPr id="194" name="Google Shape;194;g6f94e8897d_0_17"/>
            <p:cNvSpPr txBox="1"/>
            <p:nvPr/>
          </p:nvSpPr>
          <p:spPr>
            <a:xfrm>
              <a:off x="6061917" y="6750054"/>
              <a:ext cx="710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Demo</a:t>
              </a:r>
              <a:endParaRPr sz="1400" b="0" i="0" u="none" strike="noStrike" cap="none">
                <a:solidFill>
                  <a:srgbClr val="000000"/>
                </a:solidFill>
                <a:latin typeface="Arial"/>
                <a:ea typeface="Arial"/>
                <a:cs typeface="Arial"/>
                <a:sym typeface="Arial"/>
              </a:endParaRPr>
            </a:p>
          </p:txBody>
        </p:sp>
        <p:sp>
          <p:nvSpPr>
            <p:cNvPr id="195" name="Google Shape;195;g6f94e8897d_0_17"/>
            <p:cNvSpPr txBox="1"/>
            <p:nvPr/>
          </p:nvSpPr>
          <p:spPr>
            <a:xfrm>
              <a:off x="8074065" y="4853368"/>
              <a:ext cx="12009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Integration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Testing</a:t>
              </a:r>
              <a:endParaRPr sz="1400" b="0" i="0" u="none" strike="noStrike" cap="none">
                <a:solidFill>
                  <a:srgbClr val="000000"/>
                </a:solidFill>
                <a:latin typeface="Arial"/>
                <a:ea typeface="Arial"/>
                <a:cs typeface="Arial"/>
                <a:sym typeface="Arial"/>
              </a:endParaRPr>
            </a:p>
          </p:txBody>
        </p:sp>
        <p:sp>
          <p:nvSpPr>
            <p:cNvPr id="196" name="Google Shape;196;g6f94e8897d_0_17"/>
            <p:cNvSpPr txBox="1"/>
            <p:nvPr/>
          </p:nvSpPr>
          <p:spPr>
            <a:xfrm>
              <a:off x="8040569" y="5456449"/>
              <a:ext cx="1218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Acceptance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Testing</a:t>
              </a:r>
              <a:endParaRPr sz="1400" b="0" i="0" u="none" strike="noStrike" cap="none">
                <a:solidFill>
                  <a:srgbClr val="000000"/>
                </a:solidFill>
                <a:latin typeface="Arial"/>
                <a:ea typeface="Arial"/>
                <a:cs typeface="Arial"/>
                <a:sym typeface="Arial"/>
              </a:endParaRPr>
            </a:p>
          </p:txBody>
        </p:sp>
        <p:sp>
          <p:nvSpPr>
            <p:cNvPr id="197" name="Google Shape;197;g6f94e8897d_0_17"/>
            <p:cNvSpPr txBox="1"/>
            <p:nvPr/>
          </p:nvSpPr>
          <p:spPr>
            <a:xfrm>
              <a:off x="7854674" y="6024274"/>
              <a:ext cx="15714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Non-Functional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analysis</a:t>
              </a:r>
              <a:endParaRPr sz="1400" b="0" i="0" u="none" strike="noStrike" cap="none">
                <a:solidFill>
                  <a:srgbClr val="000000"/>
                </a:solidFill>
                <a:latin typeface="Arial"/>
                <a:ea typeface="Arial"/>
                <a:cs typeface="Arial"/>
                <a:sym typeface="Arial"/>
              </a:endParaRPr>
            </a:p>
          </p:txBody>
        </p:sp>
      </p:grpSp>
      <p:pic>
        <p:nvPicPr>
          <p:cNvPr id="198" name="Google Shape;198;g6f94e8897d_0_17"/>
          <p:cNvPicPr preferRelativeResize="0"/>
          <p:nvPr/>
        </p:nvPicPr>
        <p:blipFill rotWithShape="1">
          <a:blip r:embed="rId4">
            <a:alphaModFix/>
          </a:blip>
          <a:srcRect t="6807" b="6798"/>
          <a:stretch/>
        </p:blipFill>
        <p:spPr>
          <a:xfrm>
            <a:off x="5010603" y="882733"/>
            <a:ext cx="6535196" cy="91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g78ea997ca9_0_109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Drawbacks of CircleCI</a:t>
            </a:r>
            <a:endParaRPr/>
          </a:p>
        </p:txBody>
      </p:sp>
      <p:sp>
        <p:nvSpPr>
          <p:cNvPr id="1073" name="Google Shape;1073;g78ea997ca9_0_1091"/>
          <p:cNvSpPr/>
          <p:nvPr/>
        </p:nvSpPr>
        <p:spPr>
          <a:xfrm rot="5400000">
            <a:off x="8961614" y="-1578854"/>
            <a:ext cx="2172300" cy="8836800"/>
          </a:xfrm>
          <a:prstGeom prst="round2SameRect">
            <a:avLst>
              <a:gd name="adj1" fmla="val 9437"/>
              <a:gd name="adj2" fmla="val 0"/>
            </a:avLst>
          </a:prstGeom>
          <a:solidFill>
            <a:srgbClr val="FFFFFF"/>
          </a:solidFill>
          <a:ln w="12700" cap="flat" cmpd="sng">
            <a:solidFill>
              <a:srgbClr val="FF85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grpSp>
        <p:nvGrpSpPr>
          <p:cNvPr id="1074" name="Google Shape;1074;g78ea997ca9_0_1091"/>
          <p:cNvGrpSpPr/>
          <p:nvPr/>
        </p:nvGrpSpPr>
        <p:grpSpPr>
          <a:xfrm>
            <a:off x="2634657" y="1753473"/>
            <a:ext cx="3226074" cy="2172300"/>
            <a:chOff x="3393463" y="1259209"/>
            <a:chExt cx="3226074" cy="2172300"/>
          </a:xfrm>
        </p:grpSpPr>
        <p:sp>
          <p:nvSpPr>
            <p:cNvPr id="1075" name="Google Shape;1075;g78ea997ca9_0_1091"/>
            <p:cNvSpPr/>
            <p:nvPr/>
          </p:nvSpPr>
          <p:spPr>
            <a:xfrm rot="-5400000">
              <a:off x="3798313" y="854359"/>
              <a:ext cx="2172300" cy="2982000"/>
            </a:xfrm>
            <a:prstGeom prst="round2SameRect">
              <a:avLst>
                <a:gd name="adj1" fmla="val 9636"/>
                <a:gd name="adj2" fmla="val 0"/>
              </a:avLst>
            </a:prstGeom>
            <a:solidFill>
              <a:srgbClr val="F38573"/>
            </a:solidFill>
            <a:ln w="12700" cap="flat" cmpd="sng">
              <a:solidFill>
                <a:srgbClr val="FF85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sp>
          <p:nvSpPr>
            <p:cNvPr id="1076" name="Google Shape;1076;g78ea997ca9_0_1091"/>
            <p:cNvSpPr/>
            <p:nvPr/>
          </p:nvSpPr>
          <p:spPr>
            <a:xfrm rot="5400000">
              <a:off x="6257437" y="2218607"/>
              <a:ext cx="470700" cy="253500"/>
            </a:xfrm>
            <a:prstGeom prst="triangle">
              <a:avLst>
                <a:gd name="adj" fmla="val 50000"/>
              </a:avLst>
            </a:prstGeom>
            <a:solidFill>
              <a:srgbClr val="FF85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077" name="Google Shape;1077;g78ea997ca9_0_1091"/>
            <p:cNvSpPr txBox="1"/>
            <p:nvPr/>
          </p:nvSpPr>
          <p:spPr>
            <a:xfrm>
              <a:off x="3476590" y="2085164"/>
              <a:ext cx="28179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0" i="0" u="none" strike="noStrike" cap="none">
                  <a:solidFill>
                    <a:srgbClr val="FFFFFF"/>
                  </a:solidFill>
                  <a:latin typeface="Open Sans"/>
                  <a:ea typeface="Open Sans"/>
                  <a:cs typeface="Open Sans"/>
                  <a:sym typeface="Open Sans"/>
                </a:rPr>
                <a:t>Excessive automation</a:t>
              </a:r>
              <a:endParaRPr sz="24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4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sp>
        <p:nvSpPr>
          <p:cNvPr id="1078" name="Google Shape;1078;g78ea997ca9_0_1091"/>
          <p:cNvSpPr txBox="1"/>
          <p:nvPr/>
        </p:nvSpPr>
        <p:spPr>
          <a:xfrm>
            <a:off x="6042648" y="2001736"/>
            <a:ext cx="8246700" cy="1785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CircleCI changes environment without warning, which may be an issue.</a:t>
            </a:r>
            <a:endParaRPr sz="2200" b="0" i="0" u="none" strike="noStrike" cap="none">
              <a:solidFill>
                <a:srgbClr val="434343"/>
              </a:solidFill>
              <a:latin typeface="Open Sans"/>
              <a:ea typeface="Open Sans"/>
              <a:cs typeface="Open Sans"/>
              <a:sym typeface="Open Sans"/>
            </a:endParaRPr>
          </a:p>
        </p:txBody>
      </p:sp>
      <p:sp>
        <p:nvSpPr>
          <p:cNvPr id="1079" name="Google Shape;1079;g78ea997ca9_0_1091"/>
          <p:cNvSpPr/>
          <p:nvPr/>
        </p:nvSpPr>
        <p:spPr>
          <a:xfrm rot="5400000">
            <a:off x="9079364" y="713945"/>
            <a:ext cx="1936800" cy="8836800"/>
          </a:xfrm>
          <a:prstGeom prst="round2SameRect">
            <a:avLst>
              <a:gd name="adj1" fmla="val 10749"/>
              <a:gd name="adj2" fmla="val 0"/>
            </a:avLst>
          </a:prstGeom>
          <a:solidFill>
            <a:srgbClr val="FFFFFF"/>
          </a:solidFill>
          <a:ln w="12700" cap="flat" cmpd="sng">
            <a:solidFill>
              <a:srgbClr val="17BF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grpSp>
        <p:nvGrpSpPr>
          <p:cNvPr id="1080" name="Google Shape;1080;g78ea997ca9_0_1091"/>
          <p:cNvGrpSpPr/>
          <p:nvPr/>
        </p:nvGrpSpPr>
        <p:grpSpPr>
          <a:xfrm>
            <a:off x="2634656" y="4165150"/>
            <a:ext cx="3238091" cy="1938000"/>
            <a:chOff x="3393462" y="4028892"/>
            <a:chExt cx="3238091" cy="1938000"/>
          </a:xfrm>
        </p:grpSpPr>
        <p:sp>
          <p:nvSpPr>
            <p:cNvPr id="1081" name="Google Shape;1081;g78ea997ca9_0_1091"/>
            <p:cNvSpPr/>
            <p:nvPr/>
          </p:nvSpPr>
          <p:spPr>
            <a:xfrm rot="-5400000">
              <a:off x="3915462" y="3506892"/>
              <a:ext cx="1938000" cy="2982000"/>
            </a:xfrm>
            <a:prstGeom prst="round2SameRect">
              <a:avLst>
                <a:gd name="adj1" fmla="val 11549"/>
                <a:gd name="adj2" fmla="val 0"/>
              </a:avLst>
            </a:prstGeom>
            <a:solidFill>
              <a:srgbClr val="0FCFE8"/>
            </a:solidFill>
            <a:ln w="12700" cap="flat" cmpd="sng">
              <a:solidFill>
                <a:srgbClr val="17BF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sp>
          <p:nvSpPr>
            <p:cNvPr id="1082" name="Google Shape;1082;g78ea997ca9_0_1091"/>
            <p:cNvSpPr/>
            <p:nvPr/>
          </p:nvSpPr>
          <p:spPr>
            <a:xfrm rot="5400000">
              <a:off x="6269453" y="4871154"/>
              <a:ext cx="470700" cy="253500"/>
            </a:xfrm>
            <a:prstGeom prst="triangle">
              <a:avLst>
                <a:gd name="adj" fmla="val 50000"/>
              </a:avLst>
            </a:prstGeom>
            <a:solidFill>
              <a:srgbClr val="0E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083" name="Google Shape;1083;g78ea997ca9_0_1091"/>
            <p:cNvSpPr txBox="1"/>
            <p:nvPr/>
          </p:nvSpPr>
          <p:spPr>
            <a:xfrm>
              <a:off x="3604220" y="4595344"/>
              <a:ext cx="2561700" cy="120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0" i="0" u="none" strike="noStrike" cap="none">
                  <a:solidFill>
                    <a:srgbClr val="FFFFFF"/>
                  </a:solidFill>
                  <a:latin typeface="Open Sans"/>
                  <a:ea typeface="Open Sans"/>
                  <a:cs typeface="Open Sans"/>
                  <a:sym typeface="Open Sans"/>
                </a:rPr>
                <a:t>No caching of Docker images</a:t>
              </a:r>
              <a:endParaRPr/>
            </a:p>
            <a:p>
              <a:pPr marL="0" marR="0" lvl="0" indent="0" algn="ctr" rtl="0">
                <a:lnSpc>
                  <a:spcPct val="100000"/>
                </a:lnSpc>
                <a:spcBef>
                  <a:spcPts val="0"/>
                </a:spcBef>
                <a:spcAft>
                  <a:spcPts val="0"/>
                </a:spcAft>
                <a:buClr>
                  <a:schemeClr val="dk1"/>
                </a:buClr>
                <a:buSzPts val="1100"/>
                <a:buFont typeface="Arial"/>
                <a:buNone/>
              </a:pPr>
              <a:endParaRPr sz="24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sp>
        <p:nvSpPr>
          <p:cNvPr id="1084" name="Google Shape;1084;g78ea997ca9_0_1091"/>
          <p:cNvSpPr txBox="1"/>
          <p:nvPr/>
        </p:nvSpPr>
        <p:spPr>
          <a:xfrm>
            <a:off x="6055434" y="4390033"/>
            <a:ext cx="8246700" cy="147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 It is not possible to cache Docker images using a private server.</a:t>
            </a:r>
            <a:endParaRPr sz="2200" b="0" i="0" u="none" strike="noStrike" cap="none">
              <a:solidFill>
                <a:srgbClr val="434343"/>
              </a:solidFill>
              <a:latin typeface="Open Sans"/>
              <a:ea typeface="Open Sans"/>
              <a:cs typeface="Open Sans"/>
              <a:sym typeface="Open Sans"/>
            </a:endParaRPr>
          </a:p>
        </p:txBody>
      </p:sp>
      <p:sp>
        <p:nvSpPr>
          <p:cNvPr id="1085" name="Google Shape;1085;g78ea997ca9_0_1091"/>
          <p:cNvSpPr/>
          <p:nvPr/>
        </p:nvSpPr>
        <p:spPr>
          <a:xfrm rot="5400000">
            <a:off x="9079364" y="2892480"/>
            <a:ext cx="1936800" cy="8836800"/>
          </a:xfrm>
          <a:prstGeom prst="round2SameRect">
            <a:avLst>
              <a:gd name="adj1" fmla="val 11318"/>
              <a:gd name="adj2" fmla="val 0"/>
            </a:avLst>
          </a:prstGeom>
          <a:solidFill>
            <a:srgbClr val="FFFFFF"/>
          </a:solidFill>
          <a:ln w="12700" cap="flat" cmpd="sng">
            <a:solidFill>
              <a:srgbClr val="41A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grpSp>
        <p:nvGrpSpPr>
          <p:cNvPr id="1086" name="Google Shape;1086;g78ea997ca9_0_1091"/>
          <p:cNvGrpSpPr/>
          <p:nvPr/>
        </p:nvGrpSpPr>
        <p:grpSpPr>
          <a:xfrm>
            <a:off x="2634655" y="6342530"/>
            <a:ext cx="3248355" cy="1938000"/>
            <a:chOff x="3393461" y="6347328"/>
            <a:chExt cx="3248355" cy="1938000"/>
          </a:xfrm>
        </p:grpSpPr>
        <p:sp>
          <p:nvSpPr>
            <p:cNvPr id="1087" name="Google Shape;1087;g78ea997ca9_0_1091"/>
            <p:cNvSpPr/>
            <p:nvPr/>
          </p:nvSpPr>
          <p:spPr>
            <a:xfrm rot="-5400000">
              <a:off x="3915461" y="5825328"/>
              <a:ext cx="1938000" cy="2982000"/>
            </a:xfrm>
            <a:prstGeom prst="round2SameRect">
              <a:avLst>
                <a:gd name="adj1" fmla="val 11549"/>
                <a:gd name="adj2" fmla="val 0"/>
              </a:avLst>
            </a:prstGeom>
            <a:solidFill>
              <a:srgbClr val="05668D"/>
            </a:solidFill>
            <a:ln w="12700" cap="flat" cmpd="sng">
              <a:solidFill>
                <a:srgbClr val="41A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Open Sans"/>
                <a:ea typeface="Open Sans"/>
                <a:cs typeface="Open Sans"/>
                <a:sym typeface="Open Sans"/>
              </a:endParaRPr>
            </a:p>
          </p:txBody>
        </p:sp>
        <p:sp>
          <p:nvSpPr>
            <p:cNvPr id="1088" name="Google Shape;1088;g78ea997ca9_0_1091"/>
            <p:cNvSpPr/>
            <p:nvPr/>
          </p:nvSpPr>
          <p:spPr>
            <a:xfrm rot="5400000">
              <a:off x="6279716" y="7176813"/>
              <a:ext cx="470700" cy="253500"/>
            </a:xfrm>
            <a:prstGeom prst="triangle">
              <a:avLst>
                <a:gd name="adj" fmla="val 50000"/>
              </a:avLst>
            </a:prstGeom>
            <a:solidFill>
              <a:srgbClr val="04668D"/>
            </a:solidFill>
            <a:ln w="12700" cap="flat" cmpd="sng">
              <a:solidFill>
                <a:srgbClr val="04668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089" name="Google Shape;1089;g78ea997ca9_0_1091"/>
            <p:cNvSpPr txBox="1"/>
            <p:nvPr/>
          </p:nvSpPr>
          <p:spPr>
            <a:xfrm>
              <a:off x="3604209" y="7017738"/>
              <a:ext cx="25617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00" b="0" i="0" u="none" strike="noStrike" cap="none">
                  <a:solidFill>
                    <a:srgbClr val="FFFFFF"/>
                  </a:solidFill>
                  <a:latin typeface="Open Sans"/>
                  <a:ea typeface="Open Sans"/>
                  <a:cs typeface="Open Sans"/>
                  <a:sym typeface="Open Sans"/>
                </a:rPr>
                <a:t>No testing in Windows OS</a:t>
              </a:r>
              <a:endParaRPr sz="24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4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sp>
        <p:nvSpPr>
          <p:cNvPr id="1090" name="Google Shape;1090;g78ea997ca9_0_1091"/>
          <p:cNvSpPr txBox="1"/>
          <p:nvPr/>
        </p:nvSpPr>
        <p:spPr>
          <a:xfrm>
            <a:off x="6042637" y="6851648"/>
            <a:ext cx="82467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CircleCI doesn’t yet allow for building and testing in a Windows environment.</a:t>
            </a:r>
            <a:endParaRPr sz="2200" b="0" i="0" u="none" strike="noStrike" cap="none">
              <a:solidFill>
                <a:srgbClr val="434343"/>
              </a:solidFill>
              <a:latin typeface="Open Sans"/>
              <a:ea typeface="Open Sans"/>
              <a:cs typeface="Open Sans"/>
              <a:sym typeface="Open Sans"/>
            </a:endParaRPr>
          </a:p>
        </p:txBody>
      </p:sp>
      <p:pic>
        <p:nvPicPr>
          <p:cNvPr id="1091" name="Google Shape;1091;g78ea997ca9_0_1091"/>
          <p:cNvPicPr preferRelativeResize="0"/>
          <p:nvPr/>
        </p:nvPicPr>
        <p:blipFill rotWithShape="1">
          <a:blip r:embed="rId3">
            <a:alphaModFix/>
          </a:blip>
          <a:srcRect t="6807" b="6798"/>
          <a:stretch/>
        </p:blipFill>
        <p:spPr>
          <a:xfrm>
            <a:off x="5476109" y="882733"/>
            <a:ext cx="5400988" cy="9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73e0cd8ec3_2_0"/>
          <p:cNvSpPr txBox="1">
            <a:spLocks noGrp="1"/>
          </p:cNvSpPr>
          <p:nvPr>
            <p:ph type="body" idx="1"/>
          </p:nvPr>
        </p:nvSpPr>
        <p:spPr>
          <a:xfrm>
            <a:off x="1324011" y="1586591"/>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t>1</a:t>
            </a:r>
            <a:endParaRPr/>
          </a:p>
        </p:txBody>
      </p:sp>
      <p:sp>
        <p:nvSpPr>
          <p:cNvPr id="1103" name="Google Shape;1103;g73e0cd8ec3_2_0"/>
          <p:cNvSpPr txBox="1">
            <a:spLocks noGrp="1"/>
          </p:cNvSpPr>
          <p:nvPr>
            <p:ph type="body" idx="2"/>
          </p:nvPr>
        </p:nvSpPr>
        <p:spPr>
          <a:xfrm>
            <a:off x="3229746" y="841034"/>
            <a:ext cx="1148774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What is Continuous Integration?</a:t>
            </a:r>
            <a:endParaRPr/>
          </a:p>
        </p:txBody>
      </p:sp>
      <p:sp>
        <p:nvSpPr>
          <p:cNvPr id="1104" name="Google Shape;1104;g73e0cd8ec3_2_0"/>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Integration is a development practice where multiple developers are coding the same functionality.</a:t>
            </a:r>
            <a:endParaRPr/>
          </a:p>
        </p:txBody>
      </p:sp>
      <p:sp>
        <p:nvSpPr>
          <p:cNvPr id="1105" name="Google Shape;1105;g73e0cd8ec3_2_0"/>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Continuous Integration is a development practice where you make the changes directly on the production server.</a:t>
            </a:r>
            <a:endParaRPr/>
          </a:p>
        </p:txBody>
      </p:sp>
      <p:sp>
        <p:nvSpPr>
          <p:cNvPr id="1106" name="Google Shape;1106;g73e0cd8ec3_2_0"/>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Continuous Integration is a development practice of integrating code into a shared repository. </a:t>
            </a:r>
            <a:endParaRPr/>
          </a:p>
          <a:p>
            <a:pPr marL="0"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SzPts val="2800"/>
              <a:buNone/>
            </a:pPr>
            <a:endParaRPr/>
          </a:p>
        </p:txBody>
      </p:sp>
      <p:sp>
        <p:nvSpPr>
          <p:cNvPr id="1107" name="Google Shape;1107;g73e0cd8ec3_2_0"/>
          <p:cNvSpPr txBox="1">
            <a:spLocks noGrp="1"/>
          </p:cNvSpPr>
          <p:nvPr>
            <p:ph type="body" idx="6"/>
          </p:nvPr>
        </p:nvSpPr>
        <p:spPr>
          <a:xfrm>
            <a:off x="2329744" y="5250232"/>
            <a:ext cx="9688085"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Continuous Integration is a development practice where you do all the development on the master branch.</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g73e0cd8ec3_2_12"/>
          <p:cNvSpPr txBox="1">
            <a:spLocks noGrp="1"/>
          </p:cNvSpPr>
          <p:nvPr>
            <p:ph type="body" idx="1"/>
          </p:nvPr>
        </p:nvSpPr>
        <p:spPr>
          <a:xfrm>
            <a:off x="1324011" y="1586593"/>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t>1</a:t>
            </a:r>
            <a:endParaRPr/>
          </a:p>
        </p:txBody>
      </p:sp>
      <p:sp>
        <p:nvSpPr>
          <p:cNvPr id="1114" name="Google Shape;1114;g73e0cd8ec3_2_12"/>
          <p:cNvSpPr txBox="1">
            <a:spLocks noGrp="1"/>
          </p:cNvSpPr>
          <p:nvPr>
            <p:ph type="body" idx="2"/>
          </p:nvPr>
        </p:nvSpPr>
        <p:spPr>
          <a:xfrm>
            <a:off x="3229745" y="849087"/>
            <a:ext cx="11745786"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What is Continuous Integration?</a:t>
            </a:r>
            <a:endParaRPr/>
          </a:p>
        </p:txBody>
      </p:sp>
      <p:sp>
        <p:nvSpPr>
          <p:cNvPr id="1115" name="Google Shape;1115;g73e0cd8ec3_2_12"/>
          <p:cNvSpPr txBox="1">
            <a:spLocks noGrp="1"/>
          </p:cNvSpPr>
          <p:nvPr>
            <p:ph type="body" idx="3"/>
          </p:nvPr>
        </p:nvSpPr>
        <p:spPr>
          <a:xfrm>
            <a:off x="1040146" y="7630324"/>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Continuous Integration is a development practice of integrating code into a shared repository. </a:t>
            </a:r>
            <a:endParaRPr/>
          </a:p>
        </p:txBody>
      </p:sp>
      <p:sp>
        <p:nvSpPr>
          <p:cNvPr id="1116" name="Google Shape;1116;g73e0cd8ec3_2_12"/>
          <p:cNvSpPr txBox="1">
            <a:spLocks noGrp="1"/>
          </p:cNvSpPr>
          <p:nvPr>
            <p:ph type="body" idx="4"/>
          </p:nvPr>
        </p:nvSpPr>
        <p:spPr>
          <a:xfrm>
            <a:off x="3705199" y="717224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t>C</a:t>
            </a:r>
            <a:endParaRPr/>
          </a:p>
        </p:txBody>
      </p:sp>
      <p:sp>
        <p:nvSpPr>
          <p:cNvPr id="1117" name="Google Shape;1117;g73e0cd8ec3_2_12"/>
          <p:cNvSpPr txBox="1">
            <a:spLocks noGrp="1"/>
          </p:cNvSpPr>
          <p:nvPr>
            <p:ph type="body" idx="3"/>
          </p:nvPr>
        </p:nvSpPr>
        <p:spPr>
          <a:xfrm>
            <a:off x="2329744" y="2766646"/>
            <a:ext cx="11250600" cy="7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b="0">
                <a:solidFill>
                  <a:srgbClr val="434343"/>
                </a:solidFill>
              </a:rPr>
              <a:t>Continuous Integration is a development practice where multiple developers are coding the same functionality.</a:t>
            </a:r>
            <a:endParaRPr b="0">
              <a:solidFill>
                <a:srgbClr val="434343"/>
              </a:solidFill>
            </a:endParaRPr>
          </a:p>
        </p:txBody>
      </p:sp>
      <p:sp>
        <p:nvSpPr>
          <p:cNvPr id="1118" name="Google Shape;1118;g73e0cd8ec3_2_12"/>
          <p:cNvSpPr txBox="1">
            <a:spLocks noGrp="1"/>
          </p:cNvSpPr>
          <p:nvPr>
            <p:ph type="body" idx="4"/>
          </p:nvPr>
        </p:nvSpPr>
        <p:spPr>
          <a:xfrm>
            <a:off x="2329744" y="3594508"/>
            <a:ext cx="11250600" cy="7017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sz="2000" b="0">
                <a:solidFill>
                  <a:srgbClr val="434343"/>
                </a:solidFill>
              </a:rPr>
              <a:t>Continuous Integration is a development practice where you make the changes directly on the production server.</a:t>
            </a:r>
            <a:endParaRPr sz="2000" b="0">
              <a:solidFill>
                <a:srgbClr val="434343"/>
              </a:solidFill>
            </a:endParaRPr>
          </a:p>
        </p:txBody>
      </p:sp>
      <p:sp>
        <p:nvSpPr>
          <p:cNvPr id="1119" name="Google Shape;1119;g73e0cd8ec3_2_12"/>
          <p:cNvSpPr txBox="1">
            <a:spLocks noGrp="1"/>
          </p:cNvSpPr>
          <p:nvPr>
            <p:ph type="body" idx="5"/>
          </p:nvPr>
        </p:nvSpPr>
        <p:spPr>
          <a:xfrm>
            <a:off x="2329744" y="4422370"/>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rPr>
              <a:t>Continuous Integration is a development practice of integrating code into a shared repository. </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
        <p:nvSpPr>
          <p:cNvPr id="1120" name="Google Shape;1120;g73e0cd8ec3_2_12"/>
          <p:cNvSpPr txBox="1">
            <a:spLocks noGrp="1"/>
          </p:cNvSpPr>
          <p:nvPr>
            <p:ph type="body" idx="6"/>
          </p:nvPr>
        </p:nvSpPr>
        <p:spPr>
          <a:xfrm>
            <a:off x="2329744" y="5250232"/>
            <a:ext cx="9405056"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rPr>
              <a:t>Continuous Integration is a development practice where you do all the development on the master branch.</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73e0cd8ec3_2_36"/>
          <p:cNvSpPr txBox="1">
            <a:spLocks noGrp="1"/>
          </p:cNvSpPr>
          <p:nvPr>
            <p:ph type="body" idx="1"/>
          </p:nvPr>
        </p:nvSpPr>
        <p:spPr>
          <a:xfrm>
            <a:off x="1313131" y="165988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t>2</a:t>
            </a:r>
            <a:endParaRPr/>
          </a:p>
        </p:txBody>
      </p:sp>
      <p:sp>
        <p:nvSpPr>
          <p:cNvPr id="1127" name="Google Shape;1127;g73e0cd8ec3_2_36"/>
          <p:cNvSpPr txBox="1">
            <a:spLocks noGrp="1"/>
          </p:cNvSpPr>
          <p:nvPr>
            <p:ph type="body" idx="2"/>
          </p:nvPr>
        </p:nvSpPr>
        <p:spPr>
          <a:xfrm>
            <a:off x="3229745" y="821903"/>
            <a:ext cx="11879626" cy="142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1000"/>
              </a:spcBef>
              <a:spcAft>
                <a:spcPts val="0"/>
              </a:spcAft>
              <a:buSzPts val="2800"/>
              <a:buNone/>
            </a:pPr>
            <a:r>
              <a:rPr lang="en-US"/>
              <a:t>Continuous Delivery and Continuous Deployment are synonyms and refer to the same concept. Is the statement true or false?</a:t>
            </a:r>
            <a:endParaRPr/>
          </a:p>
        </p:txBody>
      </p:sp>
      <p:sp>
        <p:nvSpPr>
          <p:cNvPr id="1128" name="Google Shape;1128;g73e0cd8ec3_2_36"/>
          <p:cNvSpPr txBox="1">
            <a:spLocks noGrp="1"/>
          </p:cNvSpPr>
          <p:nvPr>
            <p:ph type="body" idx="3"/>
          </p:nvPr>
        </p:nvSpPr>
        <p:spPr>
          <a:xfrm>
            <a:off x="2329744" y="2875501"/>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True</a:t>
            </a:r>
            <a:endParaRPr/>
          </a:p>
        </p:txBody>
      </p:sp>
      <p:sp>
        <p:nvSpPr>
          <p:cNvPr id="1129" name="Google Shape;1129;g73e0cd8ec3_2_36"/>
          <p:cNvSpPr txBox="1">
            <a:spLocks noGrp="1"/>
          </p:cNvSpPr>
          <p:nvPr>
            <p:ph type="body" idx="4"/>
          </p:nvPr>
        </p:nvSpPr>
        <p:spPr>
          <a:xfrm>
            <a:off x="2329744" y="369610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False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g73e0cd8ec3_2_44"/>
          <p:cNvSpPr txBox="1">
            <a:spLocks noGrp="1"/>
          </p:cNvSpPr>
          <p:nvPr>
            <p:ph type="body" idx="3"/>
          </p:nvPr>
        </p:nvSpPr>
        <p:spPr>
          <a:xfrm>
            <a:off x="993218" y="7615983"/>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There is a subtle difference between Continuous Delivery and Continuous Deployment. The code is automatically deployed to production in Continuous Deployment, whereas deployment is manual in Continuous Delivery.</a:t>
            </a:r>
            <a:endParaRPr/>
          </a:p>
        </p:txBody>
      </p:sp>
      <p:sp>
        <p:nvSpPr>
          <p:cNvPr id="1136" name="Google Shape;1136;g73e0cd8ec3_2_44"/>
          <p:cNvSpPr txBox="1">
            <a:spLocks noGrp="1"/>
          </p:cNvSpPr>
          <p:nvPr>
            <p:ph type="body" idx="4"/>
          </p:nvPr>
        </p:nvSpPr>
        <p:spPr>
          <a:xfrm>
            <a:off x="3756133" y="7172241"/>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t>B</a:t>
            </a:r>
            <a:endParaRPr/>
          </a:p>
        </p:txBody>
      </p:sp>
      <p:sp>
        <p:nvSpPr>
          <p:cNvPr id="1137" name="Google Shape;1137;g73e0cd8ec3_2_44"/>
          <p:cNvSpPr txBox="1">
            <a:spLocks noGrp="1"/>
          </p:cNvSpPr>
          <p:nvPr>
            <p:ph type="body" idx="5"/>
          </p:nvPr>
        </p:nvSpPr>
        <p:spPr>
          <a:xfrm>
            <a:off x="2329744" y="2875501"/>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True</a:t>
            </a:r>
            <a:endParaRPr/>
          </a:p>
        </p:txBody>
      </p:sp>
      <p:sp>
        <p:nvSpPr>
          <p:cNvPr id="1138" name="Google Shape;1138;g73e0cd8ec3_2_44"/>
          <p:cNvSpPr txBox="1">
            <a:spLocks noGrp="1"/>
          </p:cNvSpPr>
          <p:nvPr>
            <p:ph type="body" idx="6"/>
          </p:nvPr>
        </p:nvSpPr>
        <p:spPr>
          <a:xfrm>
            <a:off x="2329744" y="369610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False</a:t>
            </a:r>
            <a:endParaRPr/>
          </a:p>
        </p:txBody>
      </p:sp>
      <p:sp>
        <p:nvSpPr>
          <p:cNvPr id="1139" name="Google Shape;1139;g73e0cd8ec3_2_44"/>
          <p:cNvSpPr txBox="1">
            <a:spLocks noGrp="1"/>
          </p:cNvSpPr>
          <p:nvPr>
            <p:ph type="body" idx="1"/>
          </p:nvPr>
        </p:nvSpPr>
        <p:spPr>
          <a:xfrm>
            <a:off x="1313131" y="165988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t>2</a:t>
            </a:r>
            <a:endParaRPr/>
          </a:p>
        </p:txBody>
      </p:sp>
      <p:sp>
        <p:nvSpPr>
          <p:cNvPr id="1140" name="Google Shape;1140;g73e0cd8ec3_2_44"/>
          <p:cNvSpPr txBox="1">
            <a:spLocks noGrp="1"/>
          </p:cNvSpPr>
          <p:nvPr>
            <p:ph type="body" idx="2"/>
          </p:nvPr>
        </p:nvSpPr>
        <p:spPr>
          <a:xfrm>
            <a:off x="3229745" y="821903"/>
            <a:ext cx="11879626" cy="142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1000"/>
              </a:spcBef>
              <a:spcAft>
                <a:spcPts val="0"/>
              </a:spcAft>
              <a:buSzPts val="2800"/>
              <a:buNone/>
            </a:pPr>
            <a:r>
              <a:rPr lang="en-US"/>
              <a:t>Continuous Delivery and Continuous Deployment are synonyms and refer to the same concept. Is the statement true or false?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73e0cd8ec3_2_58"/>
          <p:cNvSpPr txBox="1">
            <a:spLocks noGrp="1"/>
          </p:cNvSpPr>
          <p:nvPr>
            <p:ph type="body" idx="1"/>
          </p:nvPr>
        </p:nvSpPr>
        <p:spPr>
          <a:xfrm>
            <a:off x="1324011" y="1564823"/>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a:t>3</a:t>
            </a:r>
            <a:endParaRPr/>
          </a:p>
        </p:txBody>
      </p:sp>
      <p:sp>
        <p:nvSpPr>
          <p:cNvPr id="1147" name="Google Shape;1147;g73e0cd8ec3_2_58"/>
          <p:cNvSpPr txBox="1">
            <a:spLocks noGrp="1"/>
          </p:cNvSpPr>
          <p:nvPr>
            <p:ph type="body" idx="2"/>
          </p:nvPr>
        </p:nvSpPr>
        <p:spPr>
          <a:xfrm>
            <a:off x="3251517" y="852323"/>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of the following tools does not support CI/CD?</a:t>
            </a:r>
            <a:endParaRPr/>
          </a:p>
        </p:txBody>
      </p:sp>
      <p:sp>
        <p:nvSpPr>
          <p:cNvPr id="1148" name="Google Shape;1148;g73e0cd8ec3_2_58"/>
          <p:cNvSpPr txBox="1">
            <a:spLocks noGrp="1"/>
          </p:cNvSpPr>
          <p:nvPr>
            <p:ph type="body" idx="3"/>
          </p:nvPr>
        </p:nvSpPr>
        <p:spPr>
          <a:xfrm>
            <a:off x="2329744" y="283921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Circle CI</a:t>
            </a:r>
            <a:endParaRPr/>
          </a:p>
        </p:txBody>
      </p:sp>
      <p:sp>
        <p:nvSpPr>
          <p:cNvPr id="1149" name="Google Shape;1149;g73e0cd8ec3_2_58"/>
          <p:cNvSpPr txBox="1">
            <a:spLocks noGrp="1"/>
          </p:cNvSpPr>
          <p:nvPr>
            <p:ph type="body" idx="4"/>
          </p:nvPr>
        </p:nvSpPr>
        <p:spPr>
          <a:xfrm>
            <a:off x="2329744" y="3728290"/>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Jenkins</a:t>
            </a:r>
            <a:endParaRPr/>
          </a:p>
        </p:txBody>
      </p:sp>
      <p:sp>
        <p:nvSpPr>
          <p:cNvPr id="1150" name="Google Shape;1150;g73e0cd8ec3_2_58"/>
          <p:cNvSpPr txBox="1">
            <a:spLocks noGrp="1"/>
          </p:cNvSpPr>
          <p:nvPr>
            <p:ph type="body" idx="5"/>
          </p:nvPr>
        </p:nvSpPr>
        <p:spPr>
          <a:xfrm>
            <a:off x="2329744" y="4509139"/>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TeamCity</a:t>
            </a:r>
            <a:endParaRPr/>
          </a:p>
        </p:txBody>
      </p:sp>
      <p:sp>
        <p:nvSpPr>
          <p:cNvPr id="1151" name="Google Shape;1151;g73e0cd8ec3_2_58"/>
          <p:cNvSpPr txBox="1">
            <a:spLocks noGrp="1"/>
          </p:cNvSpPr>
          <p:nvPr>
            <p:ph type="body" idx="6"/>
          </p:nvPr>
        </p:nvSpPr>
        <p:spPr>
          <a:xfrm>
            <a:off x="2329744" y="5329744"/>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Travis CI</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g73e0cd8ec3_2_68"/>
          <p:cNvSpPr txBox="1">
            <a:spLocks noGrp="1"/>
          </p:cNvSpPr>
          <p:nvPr>
            <p:ph type="body" idx="3"/>
          </p:nvPr>
        </p:nvSpPr>
        <p:spPr>
          <a:xfrm>
            <a:off x="1061600" y="7613043"/>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Travis CI only supports Continuous Integration and not Continuous Delivery.</a:t>
            </a:r>
            <a:endParaRPr/>
          </a:p>
        </p:txBody>
      </p:sp>
      <p:sp>
        <p:nvSpPr>
          <p:cNvPr id="1158" name="Google Shape;1158;g73e0cd8ec3_2_68"/>
          <p:cNvSpPr txBox="1">
            <a:spLocks noGrp="1"/>
          </p:cNvSpPr>
          <p:nvPr>
            <p:ph type="body" idx="4"/>
          </p:nvPr>
        </p:nvSpPr>
        <p:spPr>
          <a:xfrm>
            <a:off x="3756133" y="715390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a:t>D</a:t>
            </a:r>
            <a:endParaRPr/>
          </a:p>
        </p:txBody>
      </p:sp>
      <p:sp>
        <p:nvSpPr>
          <p:cNvPr id="1159" name="Google Shape;1159;g73e0cd8ec3_2_68"/>
          <p:cNvSpPr txBox="1">
            <a:spLocks noGrp="1"/>
          </p:cNvSpPr>
          <p:nvPr>
            <p:ph type="body" idx="3"/>
          </p:nvPr>
        </p:nvSpPr>
        <p:spPr>
          <a:xfrm>
            <a:off x="2329744" y="2788417"/>
            <a:ext cx="11250600" cy="7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b="0">
                <a:solidFill>
                  <a:srgbClr val="434343"/>
                </a:solidFill>
              </a:rPr>
              <a:t>Circle CI</a:t>
            </a:r>
            <a:endParaRPr b="0">
              <a:solidFill>
                <a:srgbClr val="434343"/>
              </a:solidFill>
            </a:endParaRPr>
          </a:p>
        </p:txBody>
      </p:sp>
      <p:sp>
        <p:nvSpPr>
          <p:cNvPr id="1160" name="Google Shape;1160;g73e0cd8ec3_2_68"/>
          <p:cNvSpPr txBox="1">
            <a:spLocks noGrp="1"/>
          </p:cNvSpPr>
          <p:nvPr>
            <p:ph type="body" idx="4"/>
          </p:nvPr>
        </p:nvSpPr>
        <p:spPr>
          <a:xfrm>
            <a:off x="2329744" y="3423490"/>
            <a:ext cx="11250600" cy="7017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None/>
            </a:pPr>
            <a:r>
              <a:rPr lang="en-US" sz="2000" b="0">
                <a:solidFill>
                  <a:srgbClr val="434343"/>
                </a:solidFill>
              </a:rPr>
              <a:t>Jenkins</a:t>
            </a:r>
            <a:endParaRPr sz="2000" b="0">
              <a:solidFill>
                <a:srgbClr val="434343"/>
              </a:solidFill>
            </a:endParaRPr>
          </a:p>
        </p:txBody>
      </p:sp>
      <p:sp>
        <p:nvSpPr>
          <p:cNvPr id="1161" name="Google Shape;1161;g73e0cd8ec3_2_68"/>
          <p:cNvSpPr txBox="1">
            <a:spLocks noGrp="1"/>
          </p:cNvSpPr>
          <p:nvPr>
            <p:ph type="body" idx="5"/>
          </p:nvPr>
        </p:nvSpPr>
        <p:spPr>
          <a:xfrm>
            <a:off x="2329744" y="4509139"/>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rPr>
              <a:t>TeamCity</a:t>
            </a:r>
            <a:endParaRPr>
              <a:solidFill>
                <a:srgbClr val="434343"/>
              </a:solidFill>
            </a:endParaRPr>
          </a:p>
        </p:txBody>
      </p:sp>
      <p:sp>
        <p:nvSpPr>
          <p:cNvPr id="1162" name="Google Shape;1162;g73e0cd8ec3_2_68"/>
          <p:cNvSpPr txBox="1">
            <a:spLocks noGrp="1"/>
          </p:cNvSpPr>
          <p:nvPr>
            <p:ph type="body" idx="6"/>
          </p:nvPr>
        </p:nvSpPr>
        <p:spPr>
          <a:xfrm>
            <a:off x="2329744" y="532164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rPr>
              <a:t>Travis CI</a:t>
            </a:r>
            <a:endParaRPr>
              <a:solidFill>
                <a:srgbClr val="434343"/>
              </a:solidFill>
            </a:endParaRPr>
          </a:p>
        </p:txBody>
      </p:sp>
      <p:sp>
        <p:nvSpPr>
          <p:cNvPr id="1163" name="Google Shape;1163;g73e0cd8ec3_2_68"/>
          <p:cNvSpPr txBox="1"/>
          <p:nvPr/>
        </p:nvSpPr>
        <p:spPr>
          <a:xfrm>
            <a:off x="1324011" y="1564823"/>
            <a:ext cx="1698900" cy="67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sp>
        <p:nvSpPr>
          <p:cNvPr id="1164" name="Google Shape;1164;g73e0cd8ec3_2_68"/>
          <p:cNvSpPr txBox="1"/>
          <p:nvPr/>
        </p:nvSpPr>
        <p:spPr>
          <a:xfrm>
            <a:off x="3251517" y="852323"/>
            <a:ext cx="12323700" cy="1425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Which of the following tools does not support CI/CD?</a:t>
            </a:r>
            <a:endParaRPr sz="22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grpSp>
        <p:nvGrpSpPr>
          <p:cNvPr id="1170" name="Google Shape;1170;g658cc98c81_3_247"/>
          <p:cNvGrpSpPr/>
          <p:nvPr/>
        </p:nvGrpSpPr>
        <p:grpSpPr>
          <a:xfrm>
            <a:off x="821701" y="2024995"/>
            <a:ext cx="510085" cy="4426847"/>
            <a:chOff x="821701" y="2024995"/>
            <a:chExt cx="510085" cy="4426847"/>
          </a:xfrm>
        </p:grpSpPr>
        <p:pic>
          <p:nvPicPr>
            <p:cNvPr id="1171" name="Google Shape;1171;g658cc98c81_3_247"/>
            <p:cNvPicPr preferRelativeResize="0"/>
            <p:nvPr/>
          </p:nvPicPr>
          <p:blipFill rotWithShape="1">
            <a:blip r:embed="rId3">
              <a:alphaModFix/>
            </a:blip>
            <a:srcRect/>
            <a:stretch/>
          </p:blipFill>
          <p:spPr>
            <a:xfrm>
              <a:off x="874586" y="2024995"/>
              <a:ext cx="457200" cy="457200"/>
            </a:xfrm>
            <a:prstGeom prst="rect">
              <a:avLst/>
            </a:prstGeom>
            <a:noFill/>
            <a:ln>
              <a:noFill/>
            </a:ln>
          </p:spPr>
        </p:pic>
        <p:pic>
          <p:nvPicPr>
            <p:cNvPr id="1172" name="Google Shape;1172;g658cc98c81_3_247"/>
            <p:cNvPicPr preferRelativeResize="0"/>
            <p:nvPr/>
          </p:nvPicPr>
          <p:blipFill rotWithShape="1">
            <a:blip r:embed="rId3">
              <a:alphaModFix/>
            </a:blip>
            <a:srcRect/>
            <a:stretch/>
          </p:blipFill>
          <p:spPr>
            <a:xfrm>
              <a:off x="867876" y="3244801"/>
              <a:ext cx="457200" cy="457200"/>
            </a:xfrm>
            <a:prstGeom prst="rect">
              <a:avLst/>
            </a:prstGeom>
            <a:noFill/>
            <a:ln>
              <a:noFill/>
            </a:ln>
          </p:spPr>
        </p:pic>
        <p:pic>
          <p:nvPicPr>
            <p:cNvPr id="1173" name="Google Shape;1173;g658cc98c81_3_247"/>
            <p:cNvPicPr preferRelativeResize="0"/>
            <p:nvPr/>
          </p:nvPicPr>
          <p:blipFill rotWithShape="1">
            <a:blip r:embed="rId3">
              <a:alphaModFix/>
            </a:blip>
            <a:srcRect/>
            <a:stretch/>
          </p:blipFill>
          <p:spPr>
            <a:xfrm>
              <a:off x="874586" y="4428615"/>
              <a:ext cx="457200" cy="457200"/>
            </a:xfrm>
            <a:prstGeom prst="rect">
              <a:avLst/>
            </a:prstGeom>
            <a:noFill/>
            <a:ln>
              <a:noFill/>
            </a:ln>
          </p:spPr>
        </p:pic>
        <p:pic>
          <p:nvPicPr>
            <p:cNvPr id="1174" name="Google Shape;1174;g658cc98c81_3_247"/>
            <p:cNvPicPr preferRelativeResize="0"/>
            <p:nvPr/>
          </p:nvPicPr>
          <p:blipFill rotWithShape="1">
            <a:blip r:embed="rId3">
              <a:alphaModFix/>
            </a:blip>
            <a:srcRect/>
            <a:stretch/>
          </p:blipFill>
          <p:spPr>
            <a:xfrm>
              <a:off x="821701" y="5994642"/>
              <a:ext cx="457200" cy="457200"/>
            </a:xfrm>
            <a:prstGeom prst="rect">
              <a:avLst/>
            </a:prstGeom>
            <a:noFill/>
            <a:ln>
              <a:noFill/>
            </a:ln>
          </p:spPr>
        </p:pic>
      </p:grpSp>
      <p:sp>
        <p:nvSpPr>
          <p:cNvPr id="1175" name="Google Shape;1175;g658cc98c81_3_247"/>
          <p:cNvSpPr txBox="1">
            <a:spLocks noGrp="1"/>
          </p:cNvSpPr>
          <p:nvPr>
            <p:ph type="body" idx="1"/>
          </p:nvPr>
        </p:nvSpPr>
        <p:spPr>
          <a:xfrm>
            <a:off x="1565261" y="1907133"/>
            <a:ext cx="8229600" cy="6306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Continuous Integration is a development practice of integrating code into a shared repository. </a:t>
            </a:r>
            <a:endParaRPr/>
          </a:p>
        </p:txBody>
      </p:sp>
      <p:sp>
        <p:nvSpPr>
          <p:cNvPr id="1176" name="Google Shape;1176;g658cc98c81_3_247"/>
          <p:cNvSpPr txBox="1">
            <a:spLocks noGrp="1"/>
          </p:cNvSpPr>
          <p:nvPr>
            <p:ph type="body" idx="2"/>
          </p:nvPr>
        </p:nvSpPr>
        <p:spPr>
          <a:xfrm>
            <a:off x="1565268" y="5943310"/>
            <a:ext cx="8229600" cy="10854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Popular CI/CD tools include Jenkins, TeamCity, Travis CI, Bamboo, and CircleCI.</a:t>
            </a:r>
            <a:endParaRPr/>
          </a:p>
        </p:txBody>
      </p:sp>
      <p:sp>
        <p:nvSpPr>
          <p:cNvPr id="1177" name="Google Shape;1177;g658cc98c81_3_247"/>
          <p:cNvSpPr txBox="1">
            <a:spLocks noGrp="1"/>
          </p:cNvSpPr>
          <p:nvPr>
            <p:ph type="body" idx="3"/>
          </p:nvPr>
        </p:nvSpPr>
        <p:spPr>
          <a:xfrm>
            <a:off x="1540836" y="3215678"/>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The practice of automatically deploying every successful build directly into production is known as Continuous Deployment.</a:t>
            </a:r>
            <a:endParaRPr>
              <a:solidFill>
                <a:srgbClr val="292934"/>
              </a:solidFill>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1100"/>
              <a:buNone/>
            </a:pPr>
            <a:endParaRPr/>
          </a:p>
        </p:txBody>
      </p:sp>
      <p:sp>
        <p:nvSpPr>
          <p:cNvPr id="1178" name="Google Shape;1178;g658cc98c81_3_247"/>
          <p:cNvSpPr txBox="1">
            <a:spLocks noGrp="1"/>
          </p:cNvSpPr>
          <p:nvPr>
            <p:ph type="body" idx="4"/>
          </p:nvPr>
        </p:nvSpPr>
        <p:spPr>
          <a:xfrm>
            <a:off x="1565261" y="4376028"/>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A CI/CD pipeline is essentially a runnable specification of the steps that need to be performed in order to deliver a new version of a software product. </a:t>
            </a:r>
            <a:endParaRPr>
              <a:solidFill>
                <a:srgbClr val="292934"/>
              </a:solidFill>
            </a:endParaRPr>
          </a:p>
          <a:p>
            <a:pPr marL="0" lvl="0" indent="0" algn="l" rtl="0">
              <a:lnSpc>
                <a:spcPct val="90000"/>
              </a:lnSpc>
              <a:spcBef>
                <a:spcPts val="1000"/>
              </a:spcBef>
              <a:spcAft>
                <a:spcPts val="0"/>
              </a:spcAft>
              <a:buSzPts val="11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8ea997ca9_0_21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Traditional Delivery Process</a:t>
            </a:r>
            <a:endParaRPr/>
          </a:p>
        </p:txBody>
      </p:sp>
      <p:sp>
        <p:nvSpPr>
          <p:cNvPr id="204" name="Google Shape;204;g78ea997ca9_0_212"/>
          <p:cNvSpPr/>
          <p:nvPr/>
        </p:nvSpPr>
        <p:spPr>
          <a:xfrm>
            <a:off x="6697135" y="4336219"/>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0FCF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205" name="Google Shape;205;g78ea997ca9_0_212"/>
          <p:cNvSpPr/>
          <p:nvPr/>
        </p:nvSpPr>
        <p:spPr>
          <a:xfrm>
            <a:off x="6282267" y="5270375"/>
            <a:ext cx="1111956" cy="192757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206" name="Google Shape;206;g78ea997ca9_0_212"/>
          <p:cNvSpPr/>
          <p:nvPr/>
        </p:nvSpPr>
        <p:spPr>
          <a:xfrm>
            <a:off x="8887179" y="5326820"/>
            <a:ext cx="1086555" cy="187960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55E9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207" name="Google Shape;207;g78ea997ca9_0_212"/>
          <p:cNvSpPr txBox="1"/>
          <p:nvPr/>
        </p:nvSpPr>
        <p:spPr>
          <a:xfrm>
            <a:off x="9166363" y="5878510"/>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Open Sans"/>
                <a:ea typeface="Open Sans"/>
                <a:cs typeface="Open Sans"/>
                <a:sym typeface="Open Sans"/>
              </a:rPr>
              <a:t>3</a:t>
            </a:r>
            <a:endParaRPr sz="1400" b="0" i="0" u="none" strike="noStrike" cap="none">
              <a:solidFill>
                <a:srgbClr val="000000"/>
              </a:solidFill>
              <a:latin typeface="Open Sans"/>
              <a:ea typeface="Open Sans"/>
              <a:cs typeface="Open Sans"/>
              <a:sym typeface="Open Sans"/>
            </a:endParaRPr>
          </a:p>
        </p:txBody>
      </p:sp>
      <p:sp>
        <p:nvSpPr>
          <p:cNvPr id="208" name="Google Shape;208;g78ea997ca9_0_212"/>
          <p:cNvSpPr txBox="1"/>
          <p:nvPr/>
        </p:nvSpPr>
        <p:spPr>
          <a:xfrm>
            <a:off x="7819847" y="4473004"/>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Open Sans"/>
                <a:ea typeface="Open Sans"/>
                <a:cs typeface="Open Sans"/>
                <a:sym typeface="Open Sans"/>
              </a:rPr>
              <a:t>2</a:t>
            </a:r>
            <a:endParaRPr sz="1400" b="0" i="0" u="none" strike="noStrike" cap="none">
              <a:solidFill>
                <a:srgbClr val="000000"/>
              </a:solidFill>
              <a:latin typeface="Open Sans"/>
              <a:ea typeface="Open Sans"/>
              <a:cs typeface="Open Sans"/>
              <a:sym typeface="Open Sans"/>
            </a:endParaRPr>
          </a:p>
        </p:txBody>
      </p:sp>
      <p:sp>
        <p:nvSpPr>
          <p:cNvPr id="209" name="Google Shape;209;g78ea997ca9_0_212"/>
          <p:cNvSpPr txBox="1"/>
          <p:nvPr/>
        </p:nvSpPr>
        <p:spPr>
          <a:xfrm>
            <a:off x="6490562" y="5941891"/>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Open Sans"/>
                <a:ea typeface="Open Sans"/>
                <a:cs typeface="Open Sans"/>
                <a:sym typeface="Open Sans"/>
              </a:rPr>
              <a:t>1</a:t>
            </a:r>
            <a:endParaRPr sz="1400" b="0" i="0" u="none" strike="noStrike" cap="none">
              <a:solidFill>
                <a:srgbClr val="000000"/>
              </a:solidFill>
              <a:latin typeface="Open Sans"/>
              <a:ea typeface="Open Sans"/>
              <a:cs typeface="Open Sans"/>
              <a:sym typeface="Open Sans"/>
            </a:endParaRPr>
          </a:p>
        </p:txBody>
      </p:sp>
      <p:sp>
        <p:nvSpPr>
          <p:cNvPr id="210" name="Google Shape;210;g78ea997ca9_0_212"/>
          <p:cNvSpPr txBox="1"/>
          <p:nvPr/>
        </p:nvSpPr>
        <p:spPr>
          <a:xfrm>
            <a:off x="1703683" y="5789422"/>
            <a:ext cx="467544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US" sz="2489" b="1" i="0" u="none" strike="noStrike" cap="none">
                <a:solidFill>
                  <a:srgbClr val="3F3F3F"/>
                </a:solidFill>
                <a:latin typeface="Open Sans"/>
                <a:ea typeface="Open Sans"/>
                <a:cs typeface="Open Sans"/>
                <a:sym typeface="Open Sans"/>
              </a:rPr>
              <a:t>Development</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956"/>
              <a:buFont typeface="Arial"/>
              <a:buNone/>
            </a:pPr>
            <a:r>
              <a:rPr lang="en-US" sz="1956" b="0" i="0" u="none" strike="noStrike" cap="none">
                <a:solidFill>
                  <a:srgbClr val="3F3F3F"/>
                </a:solidFill>
                <a:latin typeface="Open Sans"/>
                <a:ea typeface="Open Sans"/>
                <a:cs typeface="Open Sans"/>
                <a:sym typeface="Open Sans"/>
              </a:rPr>
              <a:t>The developers work on the product.</a:t>
            </a:r>
            <a:endParaRPr sz="1400" b="0" i="0" u="none" strike="noStrike" cap="none">
              <a:solidFill>
                <a:srgbClr val="3F3F3F"/>
              </a:solidFill>
              <a:latin typeface="Open Sans"/>
              <a:ea typeface="Open Sans"/>
              <a:cs typeface="Open Sans"/>
              <a:sym typeface="Open Sans"/>
            </a:endParaRPr>
          </a:p>
        </p:txBody>
      </p:sp>
      <p:sp>
        <p:nvSpPr>
          <p:cNvPr id="211" name="Google Shape;211;g78ea997ca9_0_212"/>
          <p:cNvSpPr txBox="1"/>
          <p:nvPr/>
        </p:nvSpPr>
        <p:spPr>
          <a:xfrm>
            <a:off x="9861047" y="5695514"/>
            <a:ext cx="467544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US" sz="2489" b="1" i="0" u="none" strike="noStrike" cap="none">
                <a:solidFill>
                  <a:srgbClr val="3F3F3F"/>
                </a:solidFill>
                <a:latin typeface="Open Sans"/>
                <a:ea typeface="Open Sans"/>
                <a:cs typeface="Open Sans"/>
                <a:sym typeface="Open Sans"/>
              </a:rPr>
              <a:t>Operations</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1956" b="0" i="0" u="none" strike="noStrike" cap="none">
                <a:solidFill>
                  <a:srgbClr val="3F3F3F"/>
                </a:solidFill>
                <a:latin typeface="Open Sans"/>
                <a:ea typeface="Open Sans"/>
                <a:cs typeface="Open Sans"/>
                <a:sym typeface="Open Sans"/>
              </a:rPr>
              <a:t> The Operations team </a:t>
            </a:r>
            <a:r>
              <a:rPr lang="en-US" sz="1956" b="0" i="0" u="none" strike="noStrike" cap="none">
                <a:solidFill>
                  <a:srgbClr val="3F3F3F"/>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does</a:t>
            </a:r>
            <a:r>
              <a:rPr lang="en-US" sz="1956" b="0" i="0" u="none" strike="noStrike" cap="none">
                <a:solidFill>
                  <a:srgbClr val="3F3F3F"/>
                </a:solidFill>
                <a:latin typeface="Open Sans"/>
                <a:ea typeface="Open Sans"/>
                <a:cs typeface="Open Sans"/>
                <a:sym typeface="Open Sans"/>
              </a:rPr>
              <a:t> the release and monitors the production. </a:t>
            </a:r>
            <a:endParaRPr sz="1956"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1956"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956"/>
              <a:buFont typeface="Arial"/>
              <a:buNone/>
            </a:pPr>
            <a:endParaRPr sz="1956" b="0" i="0" u="none" strike="noStrike" cap="none">
              <a:solidFill>
                <a:srgbClr val="3F3F3F"/>
              </a:solidFill>
              <a:latin typeface="Open Sans"/>
              <a:ea typeface="Open Sans"/>
              <a:cs typeface="Open Sans"/>
              <a:sym typeface="Open Sans"/>
            </a:endParaRPr>
          </a:p>
        </p:txBody>
      </p:sp>
      <p:sp>
        <p:nvSpPr>
          <p:cNvPr id="212" name="Google Shape;212;g78ea997ca9_0_212"/>
          <p:cNvSpPr txBox="1"/>
          <p:nvPr/>
        </p:nvSpPr>
        <p:spPr>
          <a:xfrm>
            <a:off x="6282268" y="2963436"/>
            <a:ext cx="36915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US" sz="2489" b="1" i="0" u="none" strike="noStrike" cap="none">
                <a:solidFill>
                  <a:srgbClr val="3F3F3F"/>
                </a:solidFill>
                <a:latin typeface="Open Sans"/>
                <a:ea typeface="Open Sans"/>
                <a:cs typeface="Open Sans"/>
                <a:sym typeface="Open Sans"/>
              </a:rPr>
              <a:t>Quality Assurance</a:t>
            </a:r>
            <a:endParaRPr sz="1956"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1956" b="0" i="0" u="none" strike="noStrike" cap="none">
                <a:solidFill>
                  <a:srgbClr val="3F3F3F"/>
                </a:solidFill>
                <a:latin typeface="Open Sans"/>
                <a:ea typeface="Open Sans"/>
                <a:cs typeface="Open Sans"/>
                <a:sym typeface="Open Sans"/>
              </a:rPr>
              <a:t>The QA team performs a suite of testing. </a:t>
            </a:r>
            <a:endParaRPr sz="1956"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956"/>
              <a:buFont typeface="Arial"/>
              <a:buNone/>
            </a:pPr>
            <a:endParaRPr sz="1956" b="0" i="0" u="none" strike="noStrike" cap="none">
              <a:solidFill>
                <a:srgbClr val="3F3F3F"/>
              </a:solidFill>
              <a:latin typeface="Open Sans"/>
              <a:ea typeface="Open Sans"/>
              <a:cs typeface="Open Sans"/>
              <a:sym typeface="Open Sans"/>
            </a:endParaRPr>
          </a:p>
        </p:txBody>
      </p:sp>
      <p:sp>
        <p:nvSpPr>
          <p:cNvPr id="213" name="Google Shape;213;g78ea997ca9_0_212"/>
          <p:cNvSpPr txBox="1"/>
          <p:nvPr/>
        </p:nvSpPr>
        <p:spPr>
          <a:xfrm>
            <a:off x="2037026" y="1349902"/>
            <a:ext cx="12122400" cy="129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 release cycle starts with the requirements provided by the Product Owner. This is followed by three phases, during which the work is passed between different teams.</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214" name="Google Shape;214;g78ea997ca9_0_212"/>
          <p:cNvPicPr preferRelativeResize="0"/>
          <p:nvPr/>
        </p:nvPicPr>
        <p:blipFill rotWithShape="1">
          <a:blip r:embed="rId3">
            <a:alphaModFix/>
          </a:blip>
          <a:srcRect t="6807" b="6798"/>
          <a:stretch/>
        </p:blipFill>
        <p:spPr>
          <a:xfrm>
            <a:off x="5010603" y="882733"/>
            <a:ext cx="6535196" cy="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78ea997ca9_0_23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Drawbacks of Traditional Delivery Process</a:t>
            </a:r>
            <a:endParaRPr/>
          </a:p>
        </p:txBody>
      </p:sp>
      <p:sp>
        <p:nvSpPr>
          <p:cNvPr id="220" name="Google Shape;220;g78ea997ca9_0_238"/>
          <p:cNvSpPr txBox="1">
            <a:spLocks noGrp="1"/>
          </p:cNvSpPr>
          <p:nvPr>
            <p:ph type="body" idx="1"/>
          </p:nvPr>
        </p:nvSpPr>
        <p:spPr>
          <a:xfrm>
            <a:off x="1902100" y="1274900"/>
            <a:ext cx="13781100" cy="687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a:solidFill>
                  <a:srgbClr val="434343"/>
                </a:solidFill>
              </a:rPr>
              <a:t>The most significant issues with the traditional delivery process include the following:</a:t>
            </a:r>
            <a:endParaRPr>
              <a:solidFill>
                <a:srgbClr val="434343"/>
              </a:solidFill>
            </a:endParaRPr>
          </a:p>
        </p:txBody>
      </p:sp>
      <p:sp>
        <p:nvSpPr>
          <p:cNvPr id="221" name="Google Shape;221;g78ea997ca9_0_238"/>
          <p:cNvSpPr/>
          <p:nvPr/>
        </p:nvSpPr>
        <p:spPr>
          <a:xfrm>
            <a:off x="11164897" y="5892985"/>
            <a:ext cx="3276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Lack of automation</a:t>
            </a:r>
            <a:endParaRPr sz="2200" b="0" i="0" u="none" strike="noStrike" cap="none">
              <a:solidFill>
                <a:srgbClr val="3F3F3F"/>
              </a:solidFill>
              <a:latin typeface="Open Sans"/>
              <a:ea typeface="Open Sans"/>
              <a:cs typeface="Open Sans"/>
              <a:sym typeface="Open Sans"/>
            </a:endParaRPr>
          </a:p>
        </p:txBody>
      </p:sp>
      <p:sp>
        <p:nvSpPr>
          <p:cNvPr id="222" name="Google Shape;222;g78ea997ca9_0_238"/>
          <p:cNvSpPr/>
          <p:nvPr/>
        </p:nvSpPr>
        <p:spPr>
          <a:xfrm>
            <a:off x="9870529" y="7905141"/>
            <a:ext cx="31260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Stress</a:t>
            </a:r>
            <a:endParaRPr sz="2200" b="0" i="0" u="none" strike="noStrike" cap="none">
              <a:solidFill>
                <a:srgbClr val="3F3F3F"/>
              </a:solidFill>
              <a:latin typeface="Open Sans"/>
              <a:ea typeface="Open Sans"/>
              <a:cs typeface="Open Sans"/>
              <a:sym typeface="Open Sans"/>
            </a:endParaRPr>
          </a:p>
        </p:txBody>
      </p:sp>
      <p:sp>
        <p:nvSpPr>
          <p:cNvPr id="223" name="Google Shape;223;g78ea997ca9_0_238"/>
          <p:cNvSpPr/>
          <p:nvPr/>
        </p:nvSpPr>
        <p:spPr>
          <a:xfrm>
            <a:off x="6580388" y="2009988"/>
            <a:ext cx="30900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Slow delivery</a:t>
            </a:r>
            <a:endParaRPr sz="2200" b="0" i="0" u="none" strike="noStrike" cap="none">
              <a:solidFill>
                <a:srgbClr val="3F3F3F"/>
              </a:solidFill>
              <a:latin typeface="Open Sans"/>
              <a:ea typeface="Open Sans"/>
              <a:cs typeface="Open Sans"/>
              <a:sym typeface="Open Sans"/>
            </a:endParaRPr>
          </a:p>
        </p:txBody>
      </p:sp>
      <p:sp>
        <p:nvSpPr>
          <p:cNvPr id="224" name="Google Shape;224;g78ea997ca9_0_238"/>
          <p:cNvSpPr/>
          <p:nvPr/>
        </p:nvSpPr>
        <p:spPr>
          <a:xfrm>
            <a:off x="10704916" y="3374120"/>
            <a:ext cx="36891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Long feedback cycle</a:t>
            </a:r>
            <a:endParaRPr sz="2200" b="0" i="0" u="none" strike="noStrike" cap="none">
              <a:solidFill>
                <a:srgbClr val="3F3F3F"/>
              </a:solidFill>
              <a:latin typeface="Open Sans"/>
              <a:ea typeface="Open Sans"/>
              <a:cs typeface="Open Sans"/>
              <a:sym typeface="Open Sans"/>
            </a:endParaRPr>
          </a:p>
        </p:txBody>
      </p:sp>
      <p:sp>
        <p:nvSpPr>
          <p:cNvPr id="225" name="Google Shape;225;g78ea997ca9_0_238"/>
          <p:cNvSpPr/>
          <p:nvPr/>
        </p:nvSpPr>
        <p:spPr>
          <a:xfrm>
            <a:off x="3196285" y="7845692"/>
            <a:ext cx="32517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Poor Communication</a:t>
            </a:r>
            <a:endParaRPr sz="2200" b="0" i="0" u="none" strike="noStrike" cap="none">
              <a:solidFill>
                <a:srgbClr val="3F3F3F"/>
              </a:solidFill>
              <a:latin typeface="Open Sans"/>
              <a:ea typeface="Open Sans"/>
              <a:cs typeface="Open Sans"/>
              <a:sym typeface="Open Sans"/>
            </a:endParaRPr>
          </a:p>
        </p:txBody>
      </p:sp>
      <p:sp>
        <p:nvSpPr>
          <p:cNvPr id="226" name="Google Shape;226;g78ea997ca9_0_238"/>
          <p:cNvSpPr/>
          <p:nvPr/>
        </p:nvSpPr>
        <p:spPr>
          <a:xfrm>
            <a:off x="1554974" y="5819230"/>
            <a:ext cx="3438600" cy="70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Shared Responsibility</a:t>
            </a:r>
            <a:endParaRPr sz="2200" b="0" i="0" u="none" strike="noStrike" cap="none">
              <a:solidFill>
                <a:srgbClr val="3F3F3F"/>
              </a:solidFill>
              <a:latin typeface="Open Sans"/>
              <a:ea typeface="Open Sans"/>
              <a:cs typeface="Open Sans"/>
              <a:sym typeface="Open Sans"/>
            </a:endParaRPr>
          </a:p>
        </p:txBody>
      </p:sp>
      <p:sp>
        <p:nvSpPr>
          <p:cNvPr id="227" name="Google Shape;227;g78ea997ca9_0_238"/>
          <p:cNvSpPr/>
          <p:nvPr/>
        </p:nvSpPr>
        <p:spPr>
          <a:xfrm>
            <a:off x="1710918" y="3375372"/>
            <a:ext cx="3836400" cy="70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Lower job satisfaction</a:t>
            </a:r>
            <a:endParaRPr sz="2200" b="0" i="0" u="none" strike="noStrike" cap="none">
              <a:solidFill>
                <a:srgbClr val="3F3F3F"/>
              </a:solidFill>
              <a:latin typeface="Open Sans"/>
              <a:ea typeface="Open Sans"/>
              <a:cs typeface="Open Sans"/>
              <a:sym typeface="Open Sans"/>
            </a:endParaRPr>
          </a:p>
        </p:txBody>
      </p:sp>
      <p:grpSp>
        <p:nvGrpSpPr>
          <p:cNvPr id="228" name="Google Shape;228;g78ea997ca9_0_238"/>
          <p:cNvGrpSpPr/>
          <p:nvPr/>
        </p:nvGrpSpPr>
        <p:grpSpPr>
          <a:xfrm>
            <a:off x="6658775" y="2012939"/>
            <a:ext cx="2686928" cy="2340855"/>
            <a:chOff x="6658775" y="2028980"/>
            <a:chExt cx="2686928" cy="2340855"/>
          </a:xfrm>
        </p:grpSpPr>
        <p:sp>
          <p:nvSpPr>
            <p:cNvPr id="229" name="Google Shape;229;g78ea997ca9_0_238"/>
            <p:cNvSpPr/>
            <p:nvPr/>
          </p:nvSpPr>
          <p:spPr>
            <a:xfrm rot="1500834">
              <a:off x="6877496" y="2432646"/>
              <a:ext cx="2249486" cy="1533523"/>
            </a:xfrm>
            <a:custGeom>
              <a:avLst/>
              <a:gdLst/>
              <a:ahLst/>
              <a:cxnLst/>
              <a:rect l="l" t="t" r="r" b="b"/>
              <a:pathLst>
                <a:path w="2834" h="1931" extrusionOk="0">
                  <a:moveTo>
                    <a:pt x="0" y="1365"/>
                  </a:moveTo>
                  <a:lnTo>
                    <a:pt x="66" y="1285"/>
                  </a:lnTo>
                  <a:lnTo>
                    <a:pt x="134" y="1209"/>
                  </a:lnTo>
                  <a:lnTo>
                    <a:pt x="203" y="1132"/>
                  </a:lnTo>
                  <a:lnTo>
                    <a:pt x="274" y="1059"/>
                  </a:lnTo>
                  <a:lnTo>
                    <a:pt x="347" y="988"/>
                  </a:lnTo>
                  <a:lnTo>
                    <a:pt x="422" y="918"/>
                  </a:lnTo>
                  <a:lnTo>
                    <a:pt x="499" y="853"/>
                  </a:lnTo>
                  <a:lnTo>
                    <a:pt x="579" y="789"/>
                  </a:lnTo>
                  <a:lnTo>
                    <a:pt x="659" y="726"/>
                  </a:lnTo>
                  <a:lnTo>
                    <a:pt x="741" y="666"/>
                  </a:lnTo>
                  <a:lnTo>
                    <a:pt x="823" y="609"/>
                  </a:lnTo>
                  <a:lnTo>
                    <a:pt x="908" y="555"/>
                  </a:lnTo>
                  <a:lnTo>
                    <a:pt x="995" y="502"/>
                  </a:lnTo>
                  <a:lnTo>
                    <a:pt x="1083" y="452"/>
                  </a:lnTo>
                  <a:lnTo>
                    <a:pt x="1172" y="404"/>
                  </a:lnTo>
                  <a:lnTo>
                    <a:pt x="1261" y="359"/>
                  </a:lnTo>
                  <a:lnTo>
                    <a:pt x="1353" y="317"/>
                  </a:lnTo>
                  <a:lnTo>
                    <a:pt x="1446" y="278"/>
                  </a:lnTo>
                  <a:lnTo>
                    <a:pt x="1540" y="240"/>
                  </a:lnTo>
                  <a:lnTo>
                    <a:pt x="1634" y="205"/>
                  </a:lnTo>
                  <a:lnTo>
                    <a:pt x="1730" y="173"/>
                  </a:lnTo>
                  <a:lnTo>
                    <a:pt x="1827" y="144"/>
                  </a:lnTo>
                  <a:lnTo>
                    <a:pt x="1925" y="116"/>
                  </a:lnTo>
                  <a:lnTo>
                    <a:pt x="2022" y="92"/>
                  </a:lnTo>
                  <a:lnTo>
                    <a:pt x="2122" y="71"/>
                  </a:lnTo>
                  <a:lnTo>
                    <a:pt x="2222" y="53"/>
                  </a:lnTo>
                  <a:lnTo>
                    <a:pt x="2323" y="37"/>
                  </a:lnTo>
                  <a:lnTo>
                    <a:pt x="2425" y="23"/>
                  </a:lnTo>
                  <a:lnTo>
                    <a:pt x="2526" y="14"/>
                  </a:lnTo>
                  <a:lnTo>
                    <a:pt x="2628" y="7"/>
                  </a:lnTo>
                  <a:lnTo>
                    <a:pt x="2731" y="2"/>
                  </a:lnTo>
                  <a:lnTo>
                    <a:pt x="2834" y="0"/>
                  </a:lnTo>
                  <a:lnTo>
                    <a:pt x="2834" y="908"/>
                  </a:lnTo>
                  <a:lnTo>
                    <a:pt x="2758" y="908"/>
                  </a:lnTo>
                  <a:lnTo>
                    <a:pt x="2679" y="911"/>
                  </a:lnTo>
                  <a:lnTo>
                    <a:pt x="2603" y="917"/>
                  </a:lnTo>
                  <a:lnTo>
                    <a:pt x="2526" y="924"/>
                  </a:lnTo>
                  <a:lnTo>
                    <a:pt x="2450" y="934"/>
                  </a:lnTo>
                  <a:lnTo>
                    <a:pt x="2375" y="945"/>
                  </a:lnTo>
                  <a:lnTo>
                    <a:pt x="2300" y="959"/>
                  </a:lnTo>
                  <a:lnTo>
                    <a:pt x="2225" y="975"/>
                  </a:lnTo>
                  <a:lnTo>
                    <a:pt x="2152" y="993"/>
                  </a:lnTo>
                  <a:lnTo>
                    <a:pt x="2079" y="1015"/>
                  </a:lnTo>
                  <a:lnTo>
                    <a:pt x="2006" y="1036"/>
                  </a:lnTo>
                  <a:lnTo>
                    <a:pt x="1933" y="1061"/>
                  </a:lnTo>
                  <a:lnTo>
                    <a:pt x="1862" y="1086"/>
                  </a:lnTo>
                  <a:lnTo>
                    <a:pt x="1793" y="1114"/>
                  </a:lnTo>
                  <a:lnTo>
                    <a:pt x="1723" y="1145"/>
                  </a:lnTo>
                  <a:lnTo>
                    <a:pt x="1654" y="1177"/>
                  </a:lnTo>
                  <a:lnTo>
                    <a:pt x="1586" y="1210"/>
                  </a:lnTo>
                  <a:lnTo>
                    <a:pt x="1520" y="1246"/>
                  </a:lnTo>
                  <a:lnTo>
                    <a:pt x="1455" y="1283"/>
                  </a:lnTo>
                  <a:lnTo>
                    <a:pt x="1391" y="1323"/>
                  </a:lnTo>
                  <a:lnTo>
                    <a:pt x="1326" y="1364"/>
                  </a:lnTo>
                  <a:lnTo>
                    <a:pt x="1264" y="1406"/>
                  </a:lnTo>
                  <a:lnTo>
                    <a:pt x="1202" y="1451"/>
                  </a:lnTo>
                  <a:lnTo>
                    <a:pt x="1141" y="1497"/>
                  </a:lnTo>
                  <a:lnTo>
                    <a:pt x="1083" y="1545"/>
                  </a:lnTo>
                  <a:lnTo>
                    <a:pt x="1026" y="1595"/>
                  </a:lnTo>
                  <a:lnTo>
                    <a:pt x="969" y="1647"/>
                  </a:lnTo>
                  <a:lnTo>
                    <a:pt x="913" y="1700"/>
                  </a:lnTo>
                  <a:lnTo>
                    <a:pt x="860" y="1755"/>
                  </a:lnTo>
                  <a:lnTo>
                    <a:pt x="808" y="1812"/>
                  </a:lnTo>
                  <a:lnTo>
                    <a:pt x="759" y="1871"/>
                  </a:lnTo>
                  <a:lnTo>
                    <a:pt x="709" y="1931"/>
                  </a:lnTo>
                  <a:lnTo>
                    <a:pt x="0" y="1365"/>
                  </a:lnTo>
                  <a:close/>
                </a:path>
              </a:pathLst>
            </a:custGeom>
            <a:solidFill>
              <a:srgbClr val="255E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230" name="Google Shape;230;g78ea997ca9_0_238"/>
            <p:cNvSpPr/>
            <p:nvPr/>
          </p:nvSpPr>
          <p:spPr>
            <a:xfrm>
              <a:off x="7973664" y="2527150"/>
              <a:ext cx="237000" cy="188100"/>
            </a:xfrm>
            <a:prstGeom prst="triangle">
              <a:avLst>
                <a:gd name="adj" fmla="val 50000"/>
              </a:avLst>
            </a:prstGeom>
            <a:solidFill>
              <a:srgbClr val="255E91"/>
            </a:solidFill>
            <a:ln w="12700" cap="flat" cmpd="sng">
              <a:solidFill>
                <a:srgbClr val="255E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231" name="Google Shape;231;g78ea997ca9_0_238"/>
          <p:cNvGrpSpPr/>
          <p:nvPr/>
        </p:nvGrpSpPr>
        <p:grpSpPr>
          <a:xfrm>
            <a:off x="8697274" y="2964106"/>
            <a:ext cx="2685489" cy="2340182"/>
            <a:chOff x="8697274" y="2980147"/>
            <a:chExt cx="2685489" cy="2340182"/>
          </a:xfrm>
        </p:grpSpPr>
        <p:sp>
          <p:nvSpPr>
            <p:cNvPr id="232" name="Google Shape;232;g78ea997ca9_0_238"/>
            <p:cNvSpPr/>
            <p:nvPr/>
          </p:nvSpPr>
          <p:spPr>
            <a:xfrm rot="1500831">
              <a:off x="8916069" y="3383477"/>
              <a:ext cx="2247898" cy="1533523"/>
            </a:xfrm>
            <a:custGeom>
              <a:avLst/>
              <a:gdLst/>
              <a:ahLst/>
              <a:cxnLst/>
              <a:rect l="l" t="t" r="r" b="b"/>
              <a:pathLst>
                <a:path w="2834" h="1931" extrusionOk="0">
                  <a:moveTo>
                    <a:pt x="0" y="0"/>
                  </a:moveTo>
                  <a:lnTo>
                    <a:pt x="103" y="2"/>
                  </a:lnTo>
                  <a:lnTo>
                    <a:pt x="207" y="7"/>
                  </a:lnTo>
                  <a:lnTo>
                    <a:pt x="308" y="14"/>
                  </a:lnTo>
                  <a:lnTo>
                    <a:pt x="410" y="23"/>
                  </a:lnTo>
                  <a:lnTo>
                    <a:pt x="511" y="37"/>
                  </a:lnTo>
                  <a:lnTo>
                    <a:pt x="612" y="53"/>
                  </a:lnTo>
                  <a:lnTo>
                    <a:pt x="712" y="71"/>
                  </a:lnTo>
                  <a:lnTo>
                    <a:pt x="812" y="92"/>
                  </a:lnTo>
                  <a:lnTo>
                    <a:pt x="910" y="116"/>
                  </a:lnTo>
                  <a:lnTo>
                    <a:pt x="1008" y="144"/>
                  </a:lnTo>
                  <a:lnTo>
                    <a:pt x="1104" y="173"/>
                  </a:lnTo>
                  <a:lnTo>
                    <a:pt x="1200" y="205"/>
                  </a:lnTo>
                  <a:lnTo>
                    <a:pt x="1294" y="240"/>
                  </a:lnTo>
                  <a:lnTo>
                    <a:pt x="1389" y="278"/>
                  </a:lnTo>
                  <a:lnTo>
                    <a:pt x="1481" y="317"/>
                  </a:lnTo>
                  <a:lnTo>
                    <a:pt x="1572" y="359"/>
                  </a:lnTo>
                  <a:lnTo>
                    <a:pt x="1663" y="404"/>
                  </a:lnTo>
                  <a:lnTo>
                    <a:pt x="1752" y="452"/>
                  </a:lnTo>
                  <a:lnTo>
                    <a:pt x="1839" y="502"/>
                  </a:lnTo>
                  <a:lnTo>
                    <a:pt x="1926" y="555"/>
                  </a:lnTo>
                  <a:lnTo>
                    <a:pt x="2010" y="609"/>
                  </a:lnTo>
                  <a:lnTo>
                    <a:pt x="2093" y="666"/>
                  </a:lnTo>
                  <a:lnTo>
                    <a:pt x="2175" y="726"/>
                  </a:lnTo>
                  <a:lnTo>
                    <a:pt x="2255" y="789"/>
                  </a:lnTo>
                  <a:lnTo>
                    <a:pt x="2334" y="853"/>
                  </a:lnTo>
                  <a:lnTo>
                    <a:pt x="2412" y="918"/>
                  </a:lnTo>
                  <a:lnTo>
                    <a:pt x="2487" y="988"/>
                  </a:lnTo>
                  <a:lnTo>
                    <a:pt x="2560" y="1059"/>
                  </a:lnTo>
                  <a:lnTo>
                    <a:pt x="2631" y="1132"/>
                  </a:lnTo>
                  <a:lnTo>
                    <a:pt x="2700" y="1209"/>
                  </a:lnTo>
                  <a:lnTo>
                    <a:pt x="2768" y="1285"/>
                  </a:lnTo>
                  <a:lnTo>
                    <a:pt x="2834" y="1365"/>
                  </a:lnTo>
                  <a:lnTo>
                    <a:pt x="2125" y="1931"/>
                  </a:lnTo>
                  <a:lnTo>
                    <a:pt x="2076" y="1871"/>
                  </a:lnTo>
                  <a:lnTo>
                    <a:pt x="2026" y="1812"/>
                  </a:lnTo>
                  <a:lnTo>
                    <a:pt x="1974" y="1755"/>
                  </a:lnTo>
                  <a:lnTo>
                    <a:pt x="1921" y="1700"/>
                  </a:lnTo>
                  <a:lnTo>
                    <a:pt x="1866" y="1647"/>
                  </a:lnTo>
                  <a:lnTo>
                    <a:pt x="1809" y="1595"/>
                  </a:lnTo>
                  <a:lnTo>
                    <a:pt x="1752" y="1545"/>
                  </a:lnTo>
                  <a:lnTo>
                    <a:pt x="1693" y="1497"/>
                  </a:lnTo>
                  <a:lnTo>
                    <a:pt x="1632" y="1451"/>
                  </a:lnTo>
                  <a:lnTo>
                    <a:pt x="1570" y="1406"/>
                  </a:lnTo>
                  <a:lnTo>
                    <a:pt x="1508" y="1364"/>
                  </a:lnTo>
                  <a:lnTo>
                    <a:pt x="1444" y="1323"/>
                  </a:lnTo>
                  <a:lnTo>
                    <a:pt x="1380" y="1283"/>
                  </a:lnTo>
                  <a:lnTo>
                    <a:pt x="1314" y="1246"/>
                  </a:lnTo>
                  <a:lnTo>
                    <a:pt x="1248" y="1210"/>
                  </a:lnTo>
                  <a:lnTo>
                    <a:pt x="1180" y="1177"/>
                  </a:lnTo>
                  <a:lnTo>
                    <a:pt x="1111" y="1145"/>
                  </a:lnTo>
                  <a:lnTo>
                    <a:pt x="1041" y="1114"/>
                  </a:lnTo>
                  <a:lnTo>
                    <a:pt x="972" y="1086"/>
                  </a:lnTo>
                  <a:lnTo>
                    <a:pt x="901" y="1061"/>
                  </a:lnTo>
                  <a:lnTo>
                    <a:pt x="828" y="1036"/>
                  </a:lnTo>
                  <a:lnTo>
                    <a:pt x="757" y="1015"/>
                  </a:lnTo>
                  <a:lnTo>
                    <a:pt x="682" y="993"/>
                  </a:lnTo>
                  <a:lnTo>
                    <a:pt x="609" y="975"/>
                  </a:lnTo>
                  <a:lnTo>
                    <a:pt x="534" y="959"/>
                  </a:lnTo>
                  <a:lnTo>
                    <a:pt x="459" y="945"/>
                  </a:lnTo>
                  <a:lnTo>
                    <a:pt x="385" y="934"/>
                  </a:lnTo>
                  <a:lnTo>
                    <a:pt x="308" y="924"/>
                  </a:lnTo>
                  <a:lnTo>
                    <a:pt x="232" y="917"/>
                  </a:lnTo>
                  <a:lnTo>
                    <a:pt x="155" y="911"/>
                  </a:lnTo>
                  <a:lnTo>
                    <a:pt x="78" y="908"/>
                  </a:lnTo>
                  <a:lnTo>
                    <a:pt x="0" y="908"/>
                  </a:lnTo>
                  <a:lnTo>
                    <a:pt x="0" y="0"/>
                  </a:lnTo>
                  <a:close/>
                </a:path>
              </a:pathLst>
            </a:custGeom>
            <a:solidFill>
              <a:srgbClr val="5B9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3" name="Google Shape;233;g78ea997ca9_0_238"/>
            <p:cNvSpPr/>
            <p:nvPr/>
          </p:nvSpPr>
          <p:spPr>
            <a:xfrm rot="3306182" flipH="1">
              <a:off x="10347363" y="3696327"/>
              <a:ext cx="237021" cy="188088"/>
            </a:xfrm>
            <a:prstGeom prst="triangle">
              <a:avLst>
                <a:gd name="adj" fmla="val 50000"/>
              </a:avLst>
            </a:prstGeom>
            <a:solidFill>
              <a:srgbClr val="5B9BD5"/>
            </a:solid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34" name="Google Shape;234;g78ea997ca9_0_238"/>
          <p:cNvGrpSpPr/>
          <p:nvPr/>
        </p:nvGrpSpPr>
        <p:grpSpPr>
          <a:xfrm>
            <a:off x="5249350" y="2729686"/>
            <a:ext cx="2108652" cy="2710254"/>
            <a:chOff x="5249350" y="2745727"/>
            <a:chExt cx="2108652" cy="2710254"/>
          </a:xfrm>
        </p:grpSpPr>
        <p:sp>
          <p:nvSpPr>
            <p:cNvPr id="235" name="Google Shape;235;g78ea997ca9_0_238"/>
            <p:cNvSpPr/>
            <p:nvPr/>
          </p:nvSpPr>
          <p:spPr>
            <a:xfrm rot="1500828">
              <a:off x="5708364" y="2883242"/>
              <a:ext cx="1190624" cy="2435224"/>
            </a:xfrm>
            <a:custGeom>
              <a:avLst/>
              <a:gdLst/>
              <a:ahLst/>
              <a:cxnLst/>
              <a:rect l="l" t="t" r="r" b="b"/>
              <a:pathLst>
                <a:path w="1499" h="3068" extrusionOk="0">
                  <a:moveTo>
                    <a:pt x="91" y="3068"/>
                  </a:moveTo>
                  <a:lnTo>
                    <a:pt x="69" y="2966"/>
                  </a:lnTo>
                  <a:lnTo>
                    <a:pt x="50" y="2865"/>
                  </a:lnTo>
                  <a:lnTo>
                    <a:pt x="34" y="2763"/>
                  </a:lnTo>
                  <a:lnTo>
                    <a:pt x="21" y="2662"/>
                  </a:lnTo>
                  <a:lnTo>
                    <a:pt x="12" y="2560"/>
                  </a:lnTo>
                  <a:lnTo>
                    <a:pt x="5" y="2459"/>
                  </a:lnTo>
                  <a:lnTo>
                    <a:pt x="0" y="2357"/>
                  </a:lnTo>
                  <a:lnTo>
                    <a:pt x="0" y="2256"/>
                  </a:lnTo>
                  <a:lnTo>
                    <a:pt x="2" y="2154"/>
                  </a:lnTo>
                  <a:lnTo>
                    <a:pt x="5" y="2053"/>
                  </a:lnTo>
                  <a:lnTo>
                    <a:pt x="12" y="1951"/>
                  </a:lnTo>
                  <a:lnTo>
                    <a:pt x="23" y="1852"/>
                  </a:lnTo>
                  <a:lnTo>
                    <a:pt x="36" y="1752"/>
                  </a:lnTo>
                  <a:lnTo>
                    <a:pt x="52" y="1652"/>
                  </a:lnTo>
                  <a:lnTo>
                    <a:pt x="69" y="1553"/>
                  </a:lnTo>
                  <a:lnTo>
                    <a:pt x="91" y="1453"/>
                  </a:lnTo>
                  <a:lnTo>
                    <a:pt x="114" y="1355"/>
                  </a:lnTo>
                  <a:lnTo>
                    <a:pt x="141" y="1259"/>
                  </a:lnTo>
                  <a:lnTo>
                    <a:pt x="169" y="1163"/>
                  </a:lnTo>
                  <a:lnTo>
                    <a:pt x="201" y="1067"/>
                  </a:lnTo>
                  <a:lnTo>
                    <a:pt x="237" y="971"/>
                  </a:lnTo>
                  <a:lnTo>
                    <a:pt x="274" y="878"/>
                  </a:lnTo>
                  <a:lnTo>
                    <a:pt x="313" y="784"/>
                  </a:lnTo>
                  <a:lnTo>
                    <a:pt x="356" y="693"/>
                  </a:lnTo>
                  <a:lnTo>
                    <a:pt x="402" y="602"/>
                  </a:lnTo>
                  <a:lnTo>
                    <a:pt x="449" y="511"/>
                  </a:lnTo>
                  <a:lnTo>
                    <a:pt x="500" y="422"/>
                  </a:lnTo>
                  <a:lnTo>
                    <a:pt x="554" y="335"/>
                  </a:lnTo>
                  <a:lnTo>
                    <a:pt x="609" y="250"/>
                  </a:lnTo>
                  <a:lnTo>
                    <a:pt x="666" y="166"/>
                  </a:lnTo>
                  <a:lnTo>
                    <a:pt x="726" y="82"/>
                  </a:lnTo>
                  <a:lnTo>
                    <a:pt x="790" y="0"/>
                  </a:lnTo>
                  <a:lnTo>
                    <a:pt x="1499" y="566"/>
                  </a:lnTo>
                  <a:lnTo>
                    <a:pt x="1451" y="627"/>
                  </a:lnTo>
                  <a:lnTo>
                    <a:pt x="1406" y="689"/>
                  </a:lnTo>
                  <a:lnTo>
                    <a:pt x="1362" y="753"/>
                  </a:lnTo>
                  <a:lnTo>
                    <a:pt x="1321" y="817"/>
                  </a:lnTo>
                  <a:lnTo>
                    <a:pt x="1282" y="883"/>
                  </a:lnTo>
                  <a:lnTo>
                    <a:pt x="1242" y="949"/>
                  </a:lnTo>
                  <a:lnTo>
                    <a:pt x="1207" y="1017"/>
                  </a:lnTo>
                  <a:lnTo>
                    <a:pt x="1173" y="1084"/>
                  </a:lnTo>
                  <a:lnTo>
                    <a:pt x="1141" y="1154"/>
                  </a:lnTo>
                  <a:lnTo>
                    <a:pt x="1111" y="1223"/>
                  </a:lnTo>
                  <a:lnTo>
                    <a:pt x="1084" y="1293"/>
                  </a:lnTo>
                  <a:lnTo>
                    <a:pt x="1057" y="1364"/>
                  </a:lnTo>
                  <a:lnTo>
                    <a:pt x="1034" y="1437"/>
                  </a:lnTo>
                  <a:lnTo>
                    <a:pt x="1011" y="1508"/>
                  </a:lnTo>
                  <a:lnTo>
                    <a:pt x="991" y="1581"/>
                  </a:lnTo>
                  <a:lnTo>
                    <a:pt x="974" y="1656"/>
                  </a:lnTo>
                  <a:lnTo>
                    <a:pt x="958" y="1729"/>
                  </a:lnTo>
                  <a:lnTo>
                    <a:pt x="945" y="1804"/>
                  </a:lnTo>
                  <a:lnTo>
                    <a:pt x="933" y="1878"/>
                  </a:lnTo>
                  <a:lnTo>
                    <a:pt x="924" y="1953"/>
                  </a:lnTo>
                  <a:lnTo>
                    <a:pt x="915" y="2030"/>
                  </a:lnTo>
                  <a:lnTo>
                    <a:pt x="910" y="2105"/>
                  </a:lnTo>
                  <a:lnTo>
                    <a:pt x="906" y="2181"/>
                  </a:lnTo>
                  <a:lnTo>
                    <a:pt x="906" y="2258"/>
                  </a:lnTo>
                  <a:lnTo>
                    <a:pt x="906" y="2332"/>
                  </a:lnTo>
                  <a:lnTo>
                    <a:pt x="910" y="2409"/>
                  </a:lnTo>
                  <a:lnTo>
                    <a:pt x="915" y="2485"/>
                  </a:lnTo>
                  <a:lnTo>
                    <a:pt x="922" y="2562"/>
                  </a:lnTo>
                  <a:lnTo>
                    <a:pt x="933" y="2639"/>
                  </a:lnTo>
                  <a:lnTo>
                    <a:pt x="943" y="2713"/>
                  </a:lnTo>
                  <a:lnTo>
                    <a:pt x="958" y="2790"/>
                  </a:lnTo>
                  <a:lnTo>
                    <a:pt x="974" y="2866"/>
                  </a:lnTo>
                  <a:lnTo>
                    <a:pt x="91" y="3068"/>
                  </a:lnTo>
                  <a:close/>
                </a:path>
              </a:pathLst>
            </a:custGeom>
            <a:solidFill>
              <a:srgbClr val="2DA99D"/>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6" name="Google Shape;236;g78ea997ca9_0_238"/>
            <p:cNvSpPr/>
            <p:nvPr/>
          </p:nvSpPr>
          <p:spPr>
            <a:xfrm rot="-3048456" flipH="1">
              <a:off x="5646073" y="3696336"/>
              <a:ext cx="236895" cy="188072"/>
            </a:xfrm>
            <a:prstGeom prst="triangle">
              <a:avLst>
                <a:gd name="adj" fmla="val 50000"/>
              </a:avLst>
            </a:prstGeom>
            <a:solidFill>
              <a:srgbClr val="2DA99D"/>
            </a:solidFill>
            <a:ln w="12700" cap="flat" cmpd="sng">
              <a:solidFill>
                <a:srgbClr val="2DA9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37" name="Google Shape;237;g78ea997ca9_0_238"/>
          <p:cNvGrpSpPr/>
          <p:nvPr/>
        </p:nvGrpSpPr>
        <p:grpSpPr>
          <a:xfrm>
            <a:off x="5780994" y="6806971"/>
            <a:ext cx="2656177" cy="1901112"/>
            <a:chOff x="5780994" y="6823013"/>
            <a:chExt cx="2656177" cy="1901112"/>
          </a:xfrm>
        </p:grpSpPr>
        <p:sp>
          <p:nvSpPr>
            <p:cNvPr id="238" name="Google Shape;238;g78ea997ca9_0_238"/>
            <p:cNvSpPr/>
            <p:nvPr/>
          </p:nvSpPr>
          <p:spPr>
            <a:xfrm rot="1500838">
              <a:off x="5861308" y="7306844"/>
              <a:ext cx="2495549" cy="933449"/>
            </a:xfrm>
            <a:custGeom>
              <a:avLst/>
              <a:gdLst/>
              <a:ahLst/>
              <a:cxnLst/>
              <a:rect l="l" t="t" r="r" b="b"/>
              <a:pathLst>
                <a:path w="3146" h="1175" extrusionOk="0">
                  <a:moveTo>
                    <a:pt x="3146" y="815"/>
                  </a:moveTo>
                  <a:lnTo>
                    <a:pt x="3051" y="860"/>
                  </a:lnTo>
                  <a:lnTo>
                    <a:pt x="2957" y="901"/>
                  </a:lnTo>
                  <a:lnTo>
                    <a:pt x="2861" y="938"/>
                  </a:lnTo>
                  <a:lnTo>
                    <a:pt x="2765" y="972"/>
                  </a:lnTo>
                  <a:lnTo>
                    <a:pt x="2669" y="1006"/>
                  </a:lnTo>
                  <a:lnTo>
                    <a:pt x="2571" y="1034"/>
                  </a:lnTo>
                  <a:lnTo>
                    <a:pt x="2473" y="1061"/>
                  </a:lnTo>
                  <a:lnTo>
                    <a:pt x="2373" y="1084"/>
                  </a:lnTo>
                  <a:lnTo>
                    <a:pt x="2275" y="1105"/>
                  </a:lnTo>
                  <a:lnTo>
                    <a:pt x="2176" y="1123"/>
                  </a:lnTo>
                  <a:lnTo>
                    <a:pt x="2076" y="1139"/>
                  </a:lnTo>
                  <a:lnTo>
                    <a:pt x="1974" y="1152"/>
                  </a:lnTo>
                  <a:lnTo>
                    <a:pt x="1875" y="1162"/>
                  </a:lnTo>
                  <a:lnTo>
                    <a:pt x="1773" y="1169"/>
                  </a:lnTo>
                  <a:lnTo>
                    <a:pt x="1674" y="1173"/>
                  </a:lnTo>
                  <a:lnTo>
                    <a:pt x="1572" y="1175"/>
                  </a:lnTo>
                  <a:lnTo>
                    <a:pt x="1471" y="1173"/>
                  </a:lnTo>
                  <a:lnTo>
                    <a:pt x="1371" y="1169"/>
                  </a:lnTo>
                  <a:lnTo>
                    <a:pt x="1270" y="1162"/>
                  </a:lnTo>
                  <a:lnTo>
                    <a:pt x="1170" y="1152"/>
                  </a:lnTo>
                  <a:lnTo>
                    <a:pt x="1068" y="1139"/>
                  </a:lnTo>
                  <a:lnTo>
                    <a:pt x="969" y="1123"/>
                  </a:lnTo>
                  <a:lnTo>
                    <a:pt x="869" y="1105"/>
                  </a:lnTo>
                  <a:lnTo>
                    <a:pt x="771" y="1084"/>
                  </a:lnTo>
                  <a:lnTo>
                    <a:pt x="671" y="1061"/>
                  </a:lnTo>
                  <a:lnTo>
                    <a:pt x="574" y="1034"/>
                  </a:lnTo>
                  <a:lnTo>
                    <a:pt x="476" y="1006"/>
                  </a:lnTo>
                  <a:lnTo>
                    <a:pt x="379" y="972"/>
                  </a:lnTo>
                  <a:lnTo>
                    <a:pt x="283" y="938"/>
                  </a:lnTo>
                  <a:lnTo>
                    <a:pt x="187" y="901"/>
                  </a:lnTo>
                  <a:lnTo>
                    <a:pt x="93" y="860"/>
                  </a:lnTo>
                  <a:lnTo>
                    <a:pt x="0" y="815"/>
                  </a:lnTo>
                  <a:lnTo>
                    <a:pt x="392" y="0"/>
                  </a:lnTo>
                  <a:lnTo>
                    <a:pt x="463" y="32"/>
                  </a:lnTo>
                  <a:lnTo>
                    <a:pt x="534" y="62"/>
                  </a:lnTo>
                  <a:lnTo>
                    <a:pt x="606" y="91"/>
                  </a:lnTo>
                  <a:lnTo>
                    <a:pt x="677" y="117"/>
                  </a:lnTo>
                  <a:lnTo>
                    <a:pt x="750" y="140"/>
                  </a:lnTo>
                  <a:lnTo>
                    <a:pt x="823" y="164"/>
                  </a:lnTo>
                  <a:lnTo>
                    <a:pt x="897" y="183"/>
                  </a:lnTo>
                  <a:lnTo>
                    <a:pt x="970" y="201"/>
                  </a:lnTo>
                  <a:lnTo>
                    <a:pt x="1045" y="217"/>
                  </a:lnTo>
                  <a:lnTo>
                    <a:pt x="1120" y="231"/>
                  </a:lnTo>
                  <a:lnTo>
                    <a:pt x="1195" y="242"/>
                  </a:lnTo>
                  <a:lnTo>
                    <a:pt x="1270" y="251"/>
                  </a:lnTo>
                  <a:lnTo>
                    <a:pt x="1346" y="260"/>
                  </a:lnTo>
                  <a:lnTo>
                    <a:pt x="1421" y="263"/>
                  </a:lnTo>
                  <a:lnTo>
                    <a:pt x="1496" y="267"/>
                  </a:lnTo>
                  <a:lnTo>
                    <a:pt x="1572" y="269"/>
                  </a:lnTo>
                  <a:lnTo>
                    <a:pt x="1647" y="267"/>
                  </a:lnTo>
                  <a:lnTo>
                    <a:pt x="1723" y="263"/>
                  </a:lnTo>
                  <a:lnTo>
                    <a:pt x="1798" y="260"/>
                  </a:lnTo>
                  <a:lnTo>
                    <a:pt x="1875" y="251"/>
                  </a:lnTo>
                  <a:lnTo>
                    <a:pt x="1949" y="242"/>
                  </a:lnTo>
                  <a:lnTo>
                    <a:pt x="2024" y="231"/>
                  </a:lnTo>
                  <a:lnTo>
                    <a:pt x="2099" y="217"/>
                  </a:lnTo>
                  <a:lnTo>
                    <a:pt x="2174" y="201"/>
                  </a:lnTo>
                  <a:lnTo>
                    <a:pt x="2247" y="183"/>
                  </a:lnTo>
                  <a:lnTo>
                    <a:pt x="2322" y="164"/>
                  </a:lnTo>
                  <a:lnTo>
                    <a:pt x="2394" y="140"/>
                  </a:lnTo>
                  <a:lnTo>
                    <a:pt x="2467" y="117"/>
                  </a:lnTo>
                  <a:lnTo>
                    <a:pt x="2539" y="91"/>
                  </a:lnTo>
                  <a:lnTo>
                    <a:pt x="2610" y="62"/>
                  </a:lnTo>
                  <a:lnTo>
                    <a:pt x="2681" y="32"/>
                  </a:lnTo>
                  <a:lnTo>
                    <a:pt x="2752" y="0"/>
                  </a:lnTo>
                  <a:lnTo>
                    <a:pt x="3146" y="815"/>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9" name="Google Shape;239;g78ea997ca9_0_238"/>
            <p:cNvSpPr/>
            <p:nvPr/>
          </p:nvSpPr>
          <p:spPr>
            <a:xfrm rot="-9163273">
              <a:off x="6646820" y="8136859"/>
              <a:ext cx="236952" cy="188115"/>
            </a:xfrm>
            <a:prstGeom prst="triangle">
              <a:avLst>
                <a:gd name="adj" fmla="val 50000"/>
              </a:avLst>
            </a:prstGeom>
            <a:solidFill>
              <a:srgbClr val="E4B363"/>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40" name="Google Shape;240;g78ea997ca9_0_238"/>
          <p:cNvGrpSpPr/>
          <p:nvPr/>
        </p:nvGrpSpPr>
        <p:grpSpPr>
          <a:xfrm>
            <a:off x="7881335" y="6404225"/>
            <a:ext cx="2584565" cy="2702735"/>
            <a:chOff x="7881335" y="6420266"/>
            <a:chExt cx="2584565" cy="2702735"/>
          </a:xfrm>
        </p:grpSpPr>
        <p:sp>
          <p:nvSpPr>
            <p:cNvPr id="241" name="Google Shape;241;g78ea997ca9_0_238"/>
            <p:cNvSpPr/>
            <p:nvPr/>
          </p:nvSpPr>
          <p:spPr>
            <a:xfrm rot="1500833">
              <a:off x="8240167" y="6715947"/>
              <a:ext cx="1866901" cy="2111374"/>
            </a:xfrm>
            <a:custGeom>
              <a:avLst/>
              <a:gdLst/>
              <a:ahLst/>
              <a:cxnLst/>
              <a:rect l="l" t="t" r="r" b="b"/>
              <a:pathLst>
                <a:path w="2353" h="2660" extrusionOk="0">
                  <a:moveTo>
                    <a:pt x="2353" y="202"/>
                  </a:moveTo>
                  <a:lnTo>
                    <a:pt x="2330" y="301"/>
                  </a:lnTo>
                  <a:lnTo>
                    <a:pt x="2302" y="401"/>
                  </a:lnTo>
                  <a:lnTo>
                    <a:pt x="2272" y="499"/>
                  </a:lnTo>
                  <a:lnTo>
                    <a:pt x="2240" y="597"/>
                  </a:lnTo>
                  <a:lnTo>
                    <a:pt x="2204" y="691"/>
                  </a:lnTo>
                  <a:lnTo>
                    <a:pt x="2167" y="786"/>
                  </a:lnTo>
                  <a:lnTo>
                    <a:pt x="2127" y="880"/>
                  </a:lnTo>
                  <a:lnTo>
                    <a:pt x="2083" y="972"/>
                  </a:lnTo>
                  <a:lnTo>
                    <a:pt x="2038" y="1063"/>
                  </a:lnTo>
                  <a:lnTo>
                    <a:pt x="1990" y="1152"/>
                  </a:lnTo>
                  <a:lnTo>
                    <a:pt x="1940" y="1239"/>
                  </a:lnTo>
                  <a:lnTo>
                    <a:pt x="1887" y="1325"/>
                  </a:lnTo>
                  <a:lnTo>
                    <a:pt x="1832" y="1410"/>
                  </a:lnTo>
                  <a:lnTo>
                    <a:pt x="1775" y="1494"/>
                  </a:lnTo>
                  <a:lnTo>
                    <a:pt x="1716" y="1574"/>
                  </a:lnTo>
                  <a:lnTo>
                    <a:pt x="1654" y="1654"/>
                  </a:lnTo>
                  <a:lnTo>
                    <a:pt x="1590" y="1733"/>
                  </a:lnTo>
                  <a:lnTo>
                    <a:pt x="1524" y="1809"/>
                  </a:lnTo>
                  <a:lnTo>
                    <a:pt x="1456" y="1884"/>
                  </a:lnTo>
                  <a:lnTo>
                    <a:pt x="1385" y="1955"/>
                  </a:lnTo>
                  <a:lnTo>
                    <a:pt x="1312" y="2026"/>
                  </a:lnTo>
                  <a:lnTo>
                    <a:pt x="1239" y="2094"/>
                  </a:lnTo>
                  <a:lnTo>
                    <a:pt x="1163" y="2162"/>
                  </a:lnTo>
                  <a:lnTo>
                    <a:pt x="1084" y="2226"/>
                  </a:lnTo>
                  <a:lnTo>
                    <a:pt x="1004" y="2288"/>
                  </a:lnTo>
                  <a:lnTo>
                    <a:pt x="922" y="2349"/>
                  </a:lnTo>
                  <a:lnTo>
                    <a:pt x="839" y="2406"/>
                  </a:lnTo>
                  <a:lnTo>
                    <a:pt x="751" y="2461"/>
                  </a:lnTo>
                  <a:lnTo>
                    <a:pt x="664" y="2514"/>
                  </a:lnTo>
                  <a:lnTo>
                    <a:pt x="575" y="2566"/>
                  </a:lnTo>
                  <a:lnTo>
                    <a:pt x="484" y="2614"/>
                  </a:lnTo>
                  <a:lnTo>
                    <a:pt x="394" y="2660"/>
                  </a:lnTo>
                  <a:lnTo>
                    <a:pt x="0" y="1845"/>
                  </a:lnTo>
                  <a:lnTo>
                    <a:pt x="68" y="1809"/>
                  </a:lnTo>
                  <a:lnTo>
                    <a:pt x="137" y="1774"/>
                  </a:lnTo>
                  <a:lnTo>
                    <a:pt x="203" y="1734"/>
                  </a:lnTo>
                  <a:lnTo>
                    <a:pt x="269" y="1695"/>
                  </a:lnTo>
                  <a:lnTo>
                    <a:pt x="333" y="1652"/>
                  </a:lnTo>
                  <a:lnTo>
                    <a:pt x="395" y="1610"/>
                  </a:lnTo>
                  <a:lnTo>
                    <a:pt x="458" y="1563"/>
                  </a:lnTo>
                  <a:lnTo>
                    <a:pt x="518" y="1517"/>
                  </a:lnTo>
                  <a:lnTo>
                    <a:pt x="577" y="1469"/>
                  </a:lnTo>
                  <a:lnTo>
                    <a:pt x="634" y="1419"/>
                  </a:lnTo>
                  <a:lnTo>
                    <a:pt x="689" y="1368"/>
                  </a:lnTo>
                  <a:lnTo>
                    <a:pt x="744" y="1316"/>
                  </a:lnTo>
                  <a:lnTo>
                    <a:pt x="796" y="1261"/>
                  </a:lnTo>
                  <a:lnTo>
                    <a:pt x="848" y="1206"/>
                  </a:lnTo>
                  <a:lnTo>
                    <a:pt x="897" y="1149"/>
                  </a:lnTo>
                  <a:lnTo>
                    <a:pt x="945" y="1090"/>
                  </a:lnTo>
                  <a:lnTo>
                    <a:pt x="992" y="1029"/>
                  </a:lnTo>
                  <a:lnTo>
                    <a:pt x="1036" y="969"/>
                  </a:lnTo>
                  <a:lnTo>
                    <a:pt x="1079" y="907"/>
                  </a:lnTo>
                  <a:lnTo>
                    <a:pt x="1120" y="842"/>
                  </a:lnTo>
                  <a:lnTo>
                    <a:pt x="1161" y="778"/>
                  </a:lnTo>
                  <a:lnTo>
                    <a:pt x="1198" y="713"/>
                  </a:lnTo>
                  <a:lnTo>
                    <a:pt x="1234" y="645"/>
                  </a:lnTo>
                  <a:lnTo>
                    <a:pt x="1268" y="577"/>
                  </a:lnTo>
                  <a:lnTo>
                    <a:pt x="1300" y="508"/>
                  </a:lnTo>
                  <a:lnTo>
                    <a:pt x="1330" y="438"/>
                  </a:lnTo>
                  <a:lnTo>
                    <a:pt x="1358" y="367"/>
                  </a:lnTo>
                  <a:lnTo>
                    <a:pt x="1385" y="296"/>
                  </a:lnTo>
                  <a:lnTo>
                    <a:pt x="1410" y="223"/>
                  </a:lnTo>
                  <a:lnTo>
                    <a:pt x="1431" y="150"/>
                  </a:lnTo>
                  <a:lnTo>
                    <a:pt x="1453" y="75"/>
                  </a:lnTo>
                  <a:lnTo>
                    <a:pt x="1471" y="0"/>
                  </a:lnTo>
                  <a:lnTo>
                    <a:pt x="2353" y="202"/>
                  </a:lnTo>
                  <a:close/>
                </a:path>
              </a:pathLst>
            </a:custGeom>
            <a:solidFill>
              <a:srgbClr val="8296B0"/>
            </a:solidFill>
            <a:ln w="9525" cap="flat" cmpd="sng">
              <a:solidFill>
                <a:srgbClr val="8497B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Calibri"/>
                <a:ea typeface="Calibri"/>
                <a:cs typeface="Calibri"/>
                <a:sym typeface="Calibri"/>
              </a:endParaRPr>
            </a:p>
          </p:txBody>
        </p:sp>
        <p:sp>
          <p:nvSpPr>
            <p:cNvPr id="242" name="Google Shape;242;g78ea997ca9_0_238"/>
            <p:cNvSpPr/>
            <p:nvPr/>
          </p:nvSpPr>
          <p:spPr>
            <a:xfrm rot="9202204">
              <a:off x="9372881" y="8131361"/>
              <a:ext cx="236934" cy="187964"/>
            </a:xfrm>
            <a:prstGeom prst="triangle">
              <a:avLst>
                <a:gd name="adj" fmla="val 50000"/>
              </a:avLst>
            </a:prstGeom>
            <a:solidFill>
              <a:srgbClr val="8497B0"/>
            </a:solidFill>
            <a:ln w="12700" cap="flat" cmpd="sng">
              <a:solidFill>
                <a:srgbClr val="8497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243" name="Google Shape;243;g78ea997ca9_0_238"/>
          <p:cNvGrpSpPr/>
          <p:nvPr/>
        </p:nvGrpSpPr>
        <p:grpSpPr>
          <a:xfrm>
            <a:off x="9385328" y="4659542"/>
            <a:ext cx="2108652" cy="2710254"/>
            <a:chOff x="9385328" y="4675583"/>
            <a:chExt cx="2108652" cy="2710254"/>
          </a:xfrm>
        </p:grpSpPr>
        <p:sp>
          <p:nvSpPr>
            <p:cNvPr id="244" name="Google Shape;244;g78ea997ca9_0_238"/>
            <p:cNvSpPr/>
            <p:nvPr/>
          </p:nvSpPr>
          <p:spPr>
            <a:xfrm rot="1500828">
              <a:off x="9844342" y="4813098"/>
              <a:ext cx="1190624" cy="2435224"/>
            </a:xfrm>
            <a:custGeom>
              <a:avLst/>
              <a:gdLst/>
              <a:ahLst/>
              <a:cxnLst/>
              <a:rect l="l" t="t" r="r" b="b"/>
              <a:pathLst>
                <a:path w="1499" h="3068" extrusionOk="0">
                  <a:moveTo>
                    <a:pt x="709" y="0"/>
                  </a:moveTo>
                  <a:lnTo>
                    <a:pt x="773" y="82"/>
                  </a:lnTo>
                  <a:lnTo>
                    <a:pt x="834" y="166"/>
                  </a:lnTo>
                  <a:lnTo>
                    <a:pt x="890" y="250"/>
                  </a:lnTo>
                  <a:lnTo>
                    <a:pt x="946" y="335"/>
                  </a:lnTo>
                  <a:lnTo>
                    <a:pt x="999" y="422"/>
                  </a:lnTo>
                  <a:lnTo>
                    <a:pt x="1051" y="511"/>
                  </a:lnTo>
                  <a:lnTo>
                    <a:pt x="1097" y="602"/>
                  </a:lnTo>
                  <a:lnTo>
                    <a:pt x="1143" y="693"/>
                  </a:lnTo>
                  <a:lnTo>
                    <a:pt x="1186" y="784"/>
                  </a:lnTo>
                  <a:lnTo>
                    <a:pt x="1225" y="878"/>
                  </a:lnTo>
                  <a:lnTo>
                    <a:pt x="1262" y="971"/>
                  </a:lnTo>
                  <a:lnTo>
                    <a:pt x="1298" y="1067"/>
                  </a:lnTo>
                  <a:lnTo>
                    <a:pt x="1328" y="1163"/>
                  </a:lnTo>
                  <a:lnTo>
                    <a:pt x="1359" y="1259"/>
                  </a:lnTo>
                  <a:lnTo>
                    <a:pt x="1385" y="1355"/>
                  </a:lnTo>
                  <a:lnTo>
                    <a:pt x="1408" y="1453"/>
                  </a:lnTo>
                  <a:lnTo>
                    <a:pt x="1430" y="1553"/>
                  </a:lnTo>
                  <a:lnTo>
                    <a:pt x="1448" y="1652"/>
                  </a:lnTo>
                  <a:lnTo>
                    <a:pt x="1464" y="1752"/>
                  </a:lnTo>
                  <a:lnTo>
                    <a:pt x="1476" y="1852"/>
                  </a:lnTo>
                  <a:lnTo>
                    <a:pt x="1487" y="1951"/>
                  </a:lnTo>
                  <a:lnTo>
                    <a:pt x="1494" y="2053"/>
                  </a:lnTo>
                  <a:lnTo>
                    <a:pt x="1497" y="2154"/>
                  </a:lnTo>
                  <a:lnTo>
                    <a:pt x="1499" y="2256"/>
                  </a:lnTo>
                  <a:lnTo>
                    <a:pt x="1499" y="2357"/>
                  </a:lnTo>
                  <a:lnTo>
                    <a:pt x="1494" y="2459"/>
                  </a:lnTo>
                  <a:lnTo>
                    <a:pt x="1487" y="2560"/>
                  </a:lnTo>
                  <a:lnTo>
                    <a:pt x="1478" y="2662"/>
                  </a:lnTo>
                  <a:lnTo>
                    <a:pt x="1465" y="2763"/>
                  </a:lnTo>
                  <a:lnTo>
                    <a:pt x="1449" y="2865"/>
                  </a:lnTo>
                  <a:lnTo>
                    <a:pt x="1430" y="2966"/>
                  </a:lnTo>
                  <a:lnTo>
                    <a:pt x="1408" y="3068"/>
                  </a:lnTo>
                  <a:lnTo>
                    <a:pt x="526" y="2866"/>
                  </a:lnTo>
                  <a:lnTo>
                    <a:pt x="542" y="2790"/>
                  </a:lnTo>
                  <a:lnTo>
                    <a:pt x="556" y="2713"/>
                  </a:lnTo>
                  <a:lnTo>
                    <a:pt x="567" y="2639"/>
                  </a:lnTo>
                  <a:lnTo>
                    <a:pt x="577" y="2562"/>
                  </a:lnTo>
                  <a:lnTo>
                    <a:pt x="584" y="2485"/>
                  </a:lnTo>
                  <a:lnTo>
                    <a:pt x="590" y="2409"/>
                  </a:lnTo>
                  <a:lnTo>
                    <a:pt x="593" y="2332"/>
                  </a:lnTo>
                  <a:lnTo>
                    <a:pt x="593" y="2258"/>
                  </a:lnTo>
                  <a:lnTo>
                    <a:pt x="591" y="2181"/>
                  </a:lnTo>
                  <a:lnTo>
                    <a:pt x="590" y="2105"/>
                  </a:lnTo>
                  <a:lnTo>
                    <a:pt x="584" y="2030"/>
                  </a:lnTo>
                  <a:lnTo>
                    <a:pt x="575" y="1953"/>
                  </a:lnTo>
                  <a:lnTo>
                    <a:pt x="567" y="1878"/>
                  </a:lnTo>
                  <a:lnTo>
                    <a:pt x="554" y="1804"/>
                  </a:lnTo>
                  <a:lnTo>
                    <a:pt x="542" y="1729"/>
                  </a:lnTo>
                  <a:lnTo>
                    <a:pt x="526" y="1656"/>
                  </a:lnTo>
                  <a:lnTo>
                    <a:pt x="508" y="1581"/>
                  </a:lnTo>
                  <a:lnTo>
                    <a:pt x="488" y="1508"/>
                  </a:lnTo>
                  <a:lnTo>
                    <a:pt x="465" y="1437"/>
                  </a:lnTo>
                  <a:lnTo>
                    <a:pt x="442" y="1364"/>
                  </a:lnTo>
                  <a:lnTo>
                    <a:pt x="415" y="1293"/>
                  </a:lnTo>
                  <a:lnTo>
                    <a:pt x="389" y="1223"/>
                  </a:lnTo>
                  <a:lnTo>
                    <a:pt x="358" y="1154"/>
                  </a:lnTo>
                  <a:lnTo>
                    <a:pt x="326" y="1084"/>
                  </a:lnTo>
                  <a:lnTo>
                    <a:pt x="292" y="1017"/>
                  </a:lnTo>
                  <a:lnTo>
                    <a:pt x="257" y="949"/>
                  </a:lnTo>
                  <a:lnTo>
                    <a:pt x="218" y="883"/>
                  </a:lnTo>
                  <a:lnTo>
                    <a:pt x="178" y="817"/>
                  </a:lnTo>
                  <a:lnTo>
                    <a:pt x="138" y="753"/>
                  </a:lnTo>
                  <a:lnTo>
                    <a:pt x="93" y="689"/>
                  </a:lnTo>
                  <a:lnTo>
                    <a:pt x="49" y="627"/>
                  </a:lnTo>
                  <a:lnTo>
                    <a:pt x="0" y="566"/>
                  </a:lnTo>
                  <a:lnTo>
                    <a:pt x="709"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 name="Google Shape;245;g78ea997ca9_0_238"/>
            <p:cNvSpPr/>
            <p:nvPr/>
          </p:nvSpPr>
          <p:spPr>
            <a:xfrm rot="5999218">
              <a:off x="10937673" y="6010697"/>
              <a:ext cx="236991" cy="187966"/>
            </a:xfrm>
            <a:prstGeom prst="triangle">
              <a:avLst>
                <a:gd name="adj" fmla="val 50000"/>
              </a:avLst>
            </a:prstGeom>
            <a:solidFill>
              <a:srgbClr val="EF6461"/>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46" name="Google Shape;246;g78ea997ca9_0_238"/>
          <p:cNvGrpSpPr/>
          <p:nvPr/>
        </p:nvGrpSpPr>
        <p:grpSpPr>
          <a:xfrm>
            <a:off x="4490552" y="4822080"/>
            <a:ext cx="2584565" cy="2702735"/>
            <a:chOff x="4490552" y="4838121"/>
            <a:chExt cx="2584565" cy="2702735"/>
          </a:xfrm>
        </p:grpSpPr>
        <p:sp>
          <p:nvSpPr>
            <p:cNvPr id="247" name="Google Shape;247;g78ea997ca9_0_238"/>
            <p:cNvSpPr/>
            <p:nvPr/>
          </p:nvSpPr>
          <p:spPr>
            <a:xfrm rot="1500833">
              <a:off x="4849384" y="5133801"/>
              <a:ext cx="1866901" cy="2111374"/>
            </a:xfrm>
            <a:custGeom>
              <a:avLst/>
              <a:gdLst/>
              <a:ahLst/>
              <a:cxnLst/>
              <a:rect l="l" t="t" r="r" b="b"/>
              <a:pathLst>
                <a:path w="2353" h="2660" extrusionOk="0">
                  <a:moveTo>
                    <a:pt x="1961" y="2660"/>
                  </a:moveTo>
                  <a:lnTo>
                    <a:pt x="1869" y="2614"/>
                  </a:lnTo>
                  <a:lnTo>
                    <a:pt x="1778" y="2566"/>
                  </a:lnTo>
                  <a:lnTo>
                    <a:pt x="1689" y="2514"/>
                  </a:lnTo>
                  <a:lnTo>
                    <a:pt x="1602" y="2461"/>
                  </a:lnTo>
                  <a:lnTo>
                    <a:pt x="1515" y="2406"/>
                  </a:lnTo>
                  <a:lnTo>
                    <a:pt x="1431" y="2349"/>
                  </a:lnTo>
                  <a:lnTo>
                    <a:pt x="1349" y="2288"/>
                  </a:lnTo>
                  <a:lnTo>
                    <a:pt x="1269" y="2226"/>
                  </a:lnTo>
                  <a:lnTo>
                    <a:pt x="1191" y="2162"/>
                  </a:lnTo>
                  <a:lnTo>
                    <a:pt x="1114" y="2094"/>
                  </a:lnTo>
                  <a:lnTo>
                    <a:pt x="1041" y="2026"/>
                  </a:lnTo>
                  <a:lnTo>
                    <a:pt x="968" y="1955"/>
                  </a:lnTo>
                  <a:lnTo>
                    <a:pt x="897" y="1884"/>
                  </a:lnTo>
                  <a:lnTo>
                    <a:pt x="829" y="1809"/>
                  </a:lnTo>
                  <a:lnTo>
                    <a:pt x="763" y="1733"/>
                  </a:lnTo>
                  <a:lnTo>
                    <a:pt x="699" y="1654"/>
                  </a:lnTo>
                  <a:lnTo>
                    <a:pt x="637" y="1574"/>
                  </a:lnTo>
                  <a:lnTo>
                    <a:pt x="578" y="1494"/>
                  </a:lnTo>
                  <a:lnTo>
                    <a:pt x="521" y="1410"/>
                  </a:lnTo>
                  <a:lnTo>
                    <a:pt x="466" y="1325"/>
                  </a:lnTo>
                  <a:lnTo>
                    <a:pt x="413" y="1239"/>
                  </a:lnTo>
                  <a:lnTo>
                    <a:pt x="363" y="1152"/>
                  </a:lnTo>
                  <a:lnTo>
                    <a:pt x="315" y="1063"/>
                  </a:lnTo>
                  <a:lnTo>
                    <a:pt x="270" y="972"/>
                  </a:lnTo>
                  <a:lnTo>
                    <a:pt x="228" y="880"/>
                  </a:lnTo>
                  <a:lnTo>
                    <a:pt x="187" y="786"/>
                  </a:lnTo>
                  <a:lnTo>
                    <a:pt x="149" y="691"/>
                  </a:lnTo>
                  <a:lnTo>
                    <a:pt x="114" y="597"/>
                  </a:lnTo>
                  <a:lnTo>
                    <a:pt x="82" y="499"/>
                  </a:lnTo>
                  <a:lnTo>
                    <a:pt x="51" y="401"/>
                  </a:lnTo>
                  <a:lnTo>
                    <a:pt x="23" y="301"/>
                  </a:lnTo>
                  <a:lnTo>
                    <a:pt x="0" y="202"/>
                  </a:lnTo>
                  <a:lnTo>
                    <a:pt x="883" y="0"/>
                  </a:lnTo>
                  <a:lnTo>
                    <a:pt x="900" y="75"/>
                  </a:lnTo>
                  <a:lnTo>
                    <a:pt x="922" y="150"/>
                  </a:lnTo>
                  <a:lnTo>
                    <a:pt x="943" y="223"/>
                  </a:lnTo>
                  <a:lnTo>
                    <a:pt x="968" y="296"/>
                  </a:lnTo>
                  <a:lnTo>
                    <a:pt x="995" y="367"/>
                  </a:lnTo>
                  <a:lnTo>
                    <a:pt x="1023" y="438"/>
                  </a:lnTo>
                  <a:lnTo>
                    <a:pt x="1054" y="508"/>
                  </a:lnTo>
                  <a:lnTo>
                    <a:pt x="1086" y="577"/>
                  </a:lnTo>
                  <a:lnTo>
                    <a:pt x="1119" y="645"/>
                  </a:lnTo>
                  <a:lnTo>
                    <a:pt x="1155" y="713"/>
                  </a:lnTo>
                  <a:lnTo>
                    <a:pt x="1192" y="778"/>
                  </a:lnTo>
                  <a:lnTo>
                    <a:pt x="1233" y="842"/>
                  </a:lnTo>
                  <a:lnTo>
                    <a:pt x="1274" y="907"/>
                  </a:lnTo>
                  <a:lnTo>
                    <a:pt x="1317" y="969"/>
                  </a:lnTo>
                  <a:lnTo>
                    <a:pt x="1361" y="1029"/>
                  </a:lnTo>
                  <a:lnTo>
                    <a:pt x="1408" y="1090"/>
                  </a:lnTo>
                  <a:lnTo>
                    <a:pt x="1456" y="1149"/>
                  </a:lnTo>
                  <a:lnTo>
                    <a:pt x="1506" y="1206"/>
                  </a:lnTo>
                  <a:lnTo>
                    <a:pt x="1556" y="1261"/>
                  </a:lnTo>
                  <a:lnTo>
                    <a:pt x="1609" y="1316"/>
                  </a:lnTo>
                  <a:lnTo>
                    <a:pt x="1664" y="1368"/>
                  </a:lnTo>
                  <a:lnTo>
                    <a:pt x="1719" y="1419"/>
                  </a:lnTo>
                  <a:lnTo>
                    <a:pt x="1776" y="1469"/>
                  </a:lnTo>
                  <a:lnTo>
                    <a:pt x="1835" y="1517"/>
                  </a:lnTo>
                  <a:lnTo>
                    <a:pt x="1895" y="1563"/>
                  </a:lnTo>
                  <a:lnTo>
                    <a:pt x="1956" y="1610"/>
                  </a:lnTo>
                  <a:lnTo>
                    <a:pt x="2020" y="1652"/>
                  </a:lnTo>
                  <a:lnTo>
                    <a:pt x="2084" y="1695"/>
                  </a:lnTo>
                  <a:lnTo>
                    <a:pt x="2150" y="1734"/>
                  </a:lnTo>
                  <a:lnTo>
                    <a:pt x="2216" y="1774"/>
                  </a:lnTo>
                  <a:lnTo>
                    <a:pt x="2284" y="1809"/>
                  </a:lnTo>
                  <a:lnTo>
                    <a:pt x="2353" y="1845"/>
                  </a:lnTo>
                  <a:lnTo>
                    <a:pt x="1961" y="2660"/>
                  </a:lnTo>
                  <a:close/>
                </a:path>
              </a:pathLst>
            </a:custGeom>
            <a:solidFill>
              <a:srgbClr val="4472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8" name="Google Shape;248;g78ea997ca9_0_238"/>
            <p:cNvSpPr/>
            <p:nvPr/>
          </p:nvSpPr>
          <p:spPr>
            <a:xfrm rot="-5999218" flipH="1">
              <a:off x="5099099" y="6095207"/>
              <a:ext cx="236991" cy="187966"/>
            </a:xfrm>
            <a:prstGeom prst="triangle">
              <a:avLst>
                <a:gd name="adj" fmla="val 50000"/>
              </a:avLst>
            </a:prstGeom>
            <a:solidFill>
              <a:srgbClr val="4472C4"/>
            </a:solidFill>
            <a:ln w="127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49" name="Google Shape;249;g78ea997ca9_0_238"/>
          <p:cNvSpPr/>
          <p:nvPr/>
        </p:nvSpPr>
        <p:spPr>
          <a:xfrm>
            <a:off x="6571823" y="5082981"/>
            <a:ext cx="3090000" cy="954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Drawbacks</a:t>
            </a:r>
            <a:endParaRPr sz="2200" b="1" i="0" u="none" strike="noStrike" cap="none">
              <a:solidFill>
                <a:srgbClr val="3F3F3F"/>
              </a:solidFill>
              <a:latin typeface="Open Sans"/>
              <a:ea typeface="Open Sans"/>
              <a:cs typeface="Open Sans"/>
              <a:sym typeface="Open Sans"/>
            </a:endParaRPr>
          </a:p>
        </p:txBody>
      </p:sp>
      <p:pic>
        <p:nvPicPr>
          <p:cNvPr id="250" name="Google Shape;250;g78ea997ca9_0_238"/>
          <p:cNvPicPr preferRelativeResize="0"/>
          <p:nvPr/>
        </p:nvPicPr>
        <p:blipFill rotWithShape="1">
          <a:blip r:embed="rId3">
            <a:alphaModFix/>
          </a:blip>
          <a:srcRect t="6807" b="6798"/>
          <a:stretch/>
        </p:blipFill>
        <p:spPr>
          <a:xfrm>
            <a:off x="2472518" y="882733"/>
            <a:ext cx="11577500" cy="9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6b2148735e_0_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a:t>Continuous Integration</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78ea997ca9_0_27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a:t>
            </a:r>
            <a:endParaRPr/>
          </a:p>
        </p:txBody>
      </p:sp>
      <p:sp>
        <p:nvSpPr>
          <p:cNvPr id="262" name="Google Shape;262;g78ea997ca9_0_274"/>
          <p:cNvSpPr/>
          <p:nvPr/>
        </p:nvSpPr>
        <p:spPr>
          <a:xfrm>
            <a:off x="635433" y="2786561"/>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 name="Google Shape;263;g78ea997ca9_0_274"/>
          <p:cNvSpPr/>
          <p:nvPr/>
        </p:nvSpPr>
        <p:spPr>
          <a:xfrm>
            <a:off x="3766807" y="2914589"/>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64" name="Google Shape;264;g78ea997ca9_0_274"/>
          <p:cNvSpPr/>
          <p:nvPr/>
        </p:nvSpPr>
        <p:spPr>
          <a:xfrm>
            <a:off x="3766807" y="6617089"/>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65" name="Google Shape;265;g78ea997ca9_0_274"/>
          <p:cNvSpPr/>
          <p:nvPr/>
        </p:nvSpPr>
        <p:spPr>
          <a:xfrm>
            <a:off x="4676737" y="3996354"/>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66" name="Google Shape;266;g78ea997ca9_0_274"/>
          <p:cNvSpPr/>
          <p:nvPr/>
        </p:nvSpPr>
        <p:spPr>
          <a:xfrm>
            <a:off x="4658914" y="5514541"/>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67" name="Google Shape;267;g78ea997ca9_0_274"/>
          <p:cNvSpPr txBox="1"/>
          <p:nvPr/>
        </p:nvSpPr>
        <p:spPr>
          <a:xfrm>
            <a:off x="4524488" y="2601610"/>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Integration phase in traditional software development cycle was very hectic. During this phase, the code made by individual teams were combined into one product which required extra effort and caused conflicting changes.</a:t>
            </a:r>
            <a:endParaRPr sz="2200" b="0" i="0" u="none" strike="noStrike" cap="none">
              <a:solidFill>
                <a:srgbClr val="313131"/>
              </a:solidFill>
              <a:latin typeface="Open Sans"/>
              <a:ea typeface="Open Sans"/>
              <a:cs typeface="Open Sans"/>
              <a:sym typeface="Open Sans"/>
            </a:endParaRPr>
          </a:p>
        </p:txBody>
      </p:sp>
      <p:sp>
        <p:nvSpPr>
          <p:cNvPr id="268" name="Google Shape;268;g78ea997ca9_0_274"/>
          <p:cNvSpPr txBox="1"/>
          <p:nvPr/>
        </p:nvSpPr>
        <p:spPr>
          <a:xfrm>
            <a:off x="5311381" y="4022272"/>
            <a:ext cx="9746707"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It was difficult to anticipate the types of issues that would come up and fix them. </a:t>
            </a:r>
            <a:endParaRPr sz="2200" b="0" i="0" u="none" strike="noStrike" cap="none">
              <a:solidFill>
                <a:srgbClr val="313131"/>
              </a:solidFill>
              <a:latin typeface="Open Sans"/>
              <a:ea typeface="Open Sans"/>
              <a:cs typeface="Open Sans"/>
              <a:sym typeface="Open Sans"/>
            </a:endParaRPr>
          </a:p>
        </p:txBody>
      </p:sp>
      <p:sp>
        <p:nvSpPr>
          <p:cNvPr id="269" name="Google Shape;269;g78ea997ca9_0_274"/>
          <p:cNvSpPr txBox="1"/>
          <p:nvPr/>
        </p:nvSpPr>
        <p:spPr>
          <a:xfrm>
            <a:off x="5311381" y="5335530"/>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The process involved risks, significant delivery delays, unplanned costs, and unhappy clients. </a:t>
            </a:r>
            <a:endParaRPr sz="2200" b="0" i="0" u="none" strike="noStrike" cap="none">
              <a:solidFill>
                <a:srgbClr val="313131"/>
              </a:solidFill>
              <a:latin typeface="Open Sans"/>
              <a:ea typeface="Open Sans"/>
              <a:cs typeface="Open Sans"/>
              <a:sym typeface="Open Sans"/>
            </a:endParaRPr>
          </a:p>
        </p:txBody>
      </p:sp>
      <p:sp>
        <p:nvSpPr>
          <p:cNvPr id="270" name="Google Shape;270;g78ea997ca9_0_274"/>
          <p:cNvSpPr txBox="1"/>
          <p:nvPr/>
        </p:nvSpPr>
        <p:spPr>
          <a:xfrm>
            <a:off x="4524488" y="6610199"/>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1" i="1" u="none" strike="noStrike" cap="none">
                <a:solidFill>
                  <a:srgbClr val="313131"/>
                </a:solidFill>
                <a:latin typeface="Open Sans"/>
                <a:ea typeface="Open Sans"/>
                <a:cs typeface="Open Sans"/>
                <a:sym typeface="Open Sans"/>
              </a:rPr>
              <a:t>Continuous Integration</a:t>
            </a:r>
            <a:r>
              <a:rPr lang="en-US" sz="2200" b="0" i="0" u="none" strike="noStrike" cap="none">
                <a:solidFill>
                  <a:srgbClr val="313131"/>
                </a:solidFill>
                <a:latin typeface="Open Sans"/>
                <a:ea typeface="Open Sans"/>
                <a:cs typeface="Open Sans"/>
                <a:sym typeface="Open Sans"/>
              </a:rPr>
              <a:t> was introduced to address these issues.</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13131"/>
              </a:solidFill>
              <a:latin typeface="Open Sans"/>
              <a:ea typeface="Open Sans"/>
              <a:cs typeface="Open Sans"/>
              <a:sym typeface="Open Sans"/>
            </a:endParaRPr>
          </a:p>
        </p:txBody>
      </p:sp>
      <p:grpSp>
        <p:nvGrpSpPr>
          <p:cNvPr id="271" name="Google Shape;271;g78ea997ca9_0_274"/>
          <p:cNvGrpSpPr/>
          <p:nvPr/>
        </p:nvGrpSpPr>
        <p:grpSpPr>
          <a:xfrm>
            <a:off x="2705189" y="5334261"/>
            <a:ext cx="887982" cy="647855"/>
            <a:chOff x="3608388" y="3498850"/>
            <a:chExt cx="1606625" cy="935125"/>
          </a:xfrm>
        </p:grpSpPr>
        <p:grpSp>
          <p:nvGrpSpPr>
            <p:cNvPr id="272" name="Google Shape;272;g78ea997ca9_0_274"/>
            <p:cNvGrpSpPr/>
            <p:nvPr/>
          </p:nvGrpSpPr>
          <p:grpSpPr>
            <a:xfrm>
              <a:off x="3608388" y="3548063"/>
              <a:ext cx="1606625" cy="885912"/>
              <a:chOff x="3608388" y="3548063"/>
              <a:chExt cx="1606625" cy="885912"/>
            </a:xfrm>
          </p:grpSpPr>
          <p:sp>
            <p:nvSpPr>
              <p:cNvPr id="273" name="Google Shape;273;g78ea997ca9_0_274"/>
              <p:cNvSpPr/>
              <p:nvPr/>
            </p:nvSpPr>
            <p:spPr>
              <a:xfrm>
                <a:off x="4454526" y="3548063"/>
                <a:ext cx="42863" cy="222250"/>
              </a:xfrm>
              <a:custGeom>
                <a:avLst/>
                <a:gdLst/>
                <a:ahLst/>
                <a:cxnLst/>
                <a:rect l="l" t="t" r="r" b="b"/>
                <a:pathLst>
                  <a:path w="22" h="116" extrusionOk="0">
                    <a:moveTo>
                      <a:pt x="22" y="59"/>
                    </a:moveTo>
                    <a:cubicBezTo>
                      <a:pt x="22" y="0"/>
                      <a:pt x="22" y="0"/>
                      <a:pt x="22" y="0"/>
                    </a:cubicBezTo>
                    <a:cubicBezTo>
                      <a:pt x="22" y="4"/>
                      <a:pt x="20" y="9"/>
                      <a:pt x="18" y="14"/>
                    </a:cubicBezTo>
                    <a:cubicBezTo>
                      <a:pt x="17" y="14"/>
                      <a:pt x="0" y="43"/>
                      <a:pt x="0" y="57"/>
                    </a:cubicBezTo>
                    <a:cubicBezTo>
                      <a:pt x="0" y="116"/>
                      <a:pt x="0" y="116"/>
                      <a:pt x="0" y="116"/>
                    </a:cubicBezTo>
                    <a:cubicBezTo>
                      <a:pt x="0" y="102"/>
                      <a:pt x="17" y="73"/>
                      <a:pt x="18" y="73"/>
                    </a:cubicBezTo>
                    <a:cubicBezTo>
                      <a:pt x="20" y="68"/>
                      <a:pt x="22" y="63"/>
                      <a:pt x="22" y="59"/>
                    </a:cubicBezTo>
                    <a:close/>
                  </a:path>
                </a:pathLst>
              </a:custGeom>
              <a:solidFill>
                <a:srgbClr val="525252"/>
              </a:solidFill>
              <a:ln w="9525" cap="flat" cmpd="sng">
                <a:solidFill>
                  <a:srgbClr val="525252"/>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74" name="Google Shape;274;g78ea997ca9_0_274"/>
              <p:cNvSpPr/>
              <p:nvPr/>
            </p:nvSpPr>
            <p:spPr>
              <a:xfrm>
                <a:off x="4668838" y="3548063"/>
                <a:ext cx="39688" cy="222250"/>
              </a:xfrm>
              <a:custGeom>
                <a:avLst/>
                <a:gdLst/>
                <a:ahLst/>
                <a:cxnLst/>
                <a:rect l="l" t="t" r="r" b="b"/>
                <a:pathLst>
                  <a:path w="21" h="116" extrusionOk="0">
                    <a:moveTo>
                      <a:pt x="21" y="116"/>
                    </a:moveTo>
                    <a:cubicBezTo>
                      <a:pt x="21" y="57"/>
                      <a:pt x="21" y="57"/>
                      <a:pt x="21" y="57"/>
                    </a:cubicBezTo>
                    <a:cubicBezTo>
                      <a:pt x="21" y="43"/>
                      <a:pt x="4" y="14"/>
                      <a:pt x="4" y="14"/>
                    </a:cubicBezTo>
                    <a:cubicBezTo>
                      <a:pt x="1" y="9"/>
                      <a:pt x="0" y="4"/>
                      <a:pt x="0" y="0"/>
                    </a:cubicBezTo>
                    <a:cubicBezTo>
                      <a:pt x="0" y="59"/>
                      <a:pt x="0" y="59"/>
                      <a:pt x="0" y="59"/>
                    </a:cubicBezTo>
                    <a:cubicBezTo>
                      <a:pt x="0" y="63"/>
                      <a:pt x="1" y="68"/>
                      <a:pt x="4" y="73"/>
                    </a:cubicBezTo>
                    <a:cubicBezTo>
                      <a:pt x="4" y="73"/>
                      <a:pt x="21" y="102"/>
                      <a:pt x="21" y="116"/>
                    </a:cubicBezTo>
                    <a:close/>
                  </a:path>
                </a:pathLst>
              </a:custGeom>
              <a:solidFill>
                <a:srgbClr val="525252"/>
              </a:solidFill>
              <a:ln w="9525" cap="flat" cmpd="sng">
                <a:solidFill>
                  <a:srgbClr val="525252"/>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75" name="Google Shape;275;g78ea997ca9_0_274"/>
              <p:cNvSpPr/>
              <p:nvPr/>
            </p:nvSpPr>
            <p:spPr>
              <a:xfrm>
                <a:off x="4873626" y="3851275"/>
                <a:ext cx="341313" cy="230188"/>
              </a:xfrm>
              <a:custGeom>
                <a:avLst/>
                <a:gdLst/>
                <a:ahLst/>
                <a:cxnLst/>
                <a:rect l="l" t="t" r="r" b="b"/>
                <a:pathLst>
                  <a:path w="177" h="120" extrusionOk="0">
                    <a:moveTo>
                      <a:pt x="143" y="28"/>
                    </a:moveTo>
                    <a:cubicBezTo>
                      <a:pt x="137" y="28"/>
                      <a:pt x="131" y="27"/>
                      <a:pt x="125" y="25"/>
                    </a:cubicBezTo>
                    <a:cubicBezTo>
                      <a:pt x="124" y="25"/>
                      <a:pt x="85" y="12"/>
                      <a:pt x="66" y="12"/>
                    </a:cubicBezTo>
                    <a:cubicBezTo>
                      <a:pt x="29" y="12"/>
                      <a:pt x="0" y="34"/>
                      <a:pt x="0" y="61"/>
                    </a:cubicBezTo>
                    <a:cubicBezTo>
                      <a:pt x="0" y="120"/>
                      <a:pt x="0" y="120"/>
                      <a:pt x="0" y="120"/>
                    </a:cubicBezTo>
                    <a:cubicBezTo>
                      <a:pt x="0" y="93"/>
                      <a:pt x="29" y="71"/>
                      <a:pt x="66" y="71"/>
                    </a:cubicBezTo>
                    <a:cubicBezTo>
                      <a:pt x="85" y="71"/>
                      <a:pt x="124" y="84"/>
                      <a:pt x="125" y="84"/>
                    </a:cubicBezTo>
                    <a:cubicBezTo>
                      <a:pt x="131" y="86"/>
                      <a:pt x="137" y="87"/>
                      <a:pt x="143" y="87"/>
                    </a:cubicBezTo>
                    <a:cubicBezTo>
                      <a:pt x="163" y="87"/>
                      <a:pt x="177" y="76"/>
                      <a:pt x="177" y="59"/>
                    </a:cubicBezTo>
                    <a:cubicBezTo>
                      <a:pt x="177" y="0"/>
                      <a:pt x="177" y="0"/>
                      <a:pt x="177" y="0"/>
                    </a:cubicBezTo>
                    <a:cubicBezTo>
                      <a:pt x="177" y="17"/>
                      <a:pt x="163" y="28"/>
                      <a:pt x="143" y="28"/>
                    </a:cubicBezTo>
                    <a:close/>
                  </a:path>
                </a:pathLst>
              </a:custGeom>
              <a:solidFill>
                <a:srgbClr val="525252"/>
              </a:solidFill>
              <a:ln w="9525" cap="flat" cmpd="sng">
                <a:solidFill>
                  <a:srgbClr val="525252"/>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76" name="Google Shape;276;g78ea997ca9_0_274"/>
              <p:cNvSpPr/>
              <p:nvPr/>
            </p:nvSpPr>
            <p:spPr>
              <a:xfrm>
                <a:off x="3608388" y="3968750"/>
                <a:ext cx="339725" cy="233363"/>
              </a:xfrm>
              <a:custGeom>
                <a:avLst/>
                <a:gdLst/>
                <a:ahLst/>
                <a:cxnLst/>
                <a:rect l="l" t="t" r="r" b="b"/>
                <a:pathLst>
                  <a:path w="177" h="121" extrusionOk="0">
                    <a:moveTo>
                      <a:pt x="177" y="62"/>
                    </a:moveTo>
                    <a:cubicBezTo>
                      <a:pt x="177" y="49"/>
                      <a:pt x="168" y="41"/>
                      <a:pt x="153" y="41"/>
                    </a:cubicBezTo>
                    <a:cubicBezTo>
                      <a:pt x="149" y="41"/>
                      <a:pt x="144" y="41"/>
                      <a:pt x="139" y="43"/>
                    </a:cubicBezTo>
                    <a:cubicBezTo>
                      <a:pt x="137" y="44"/>
                      <a:pt x="97" y="57"/>
                      <a:pt x="76" y="57"/>
                    </a:cubicBezTo>
                    <a:cubicBezTo>
                      <a:pt x="34" y="57"/>
                      <a:pt x="0" y="31"/>
                      <a:pt x="0" y="0"/>
                    </a:cubicBezTo>
                    <a:cubicBezTo>
                      <a:pt x="0" y="59"/>
                      <a:pt x="0" y="59"/>
                      <a:pt x="0" y="59"/>
                    </a:cubicBezTo>
                    <a:cubicBezTo>
                      <a:pt x="0" y="91"/>
                      <a:pt x="34" y="116"/>
                      <a:pt x="76" y="116"/>
                    </a:cubicBezTo>
                    <a:cubicBezTo>
                      <a:pt x="97" y="116"/>
                      <a:pt x="137" y="103"/>
                      <a:pt x="139" y="102"/>
                    </a:cubicBezTo>
                    <a:cubicBezTo>
                      <a:pt x="144" y="101"/>
                      <a:pt x="149" y="100"/>
                      <a:pt x="153" y="100"/>
                    </a:cubicBezTo>
                    <a:cubicBezTo>
                      <a:pt x="168" y="100"/>
                      <a:pt x="177" y="108"/>
                      <a:pt x="177" y="121"/>
                    </a:cubicBezTo>
                    <a:lnTo>
                      <a:pt x="177" y="62"/>
                    </a:lnTo>
                    <a:close/>
                  </a:path>
                </a:pathLst>
              </a:custGeom>
              <a:solidFill>
                <a:srgbClr val="525252"/>
              </a:solidFill>
              <a:ln w="9525" cap="flat" cmpd="sng">
                <a:solidFill>
                  <a:srgbClr val="525252"/>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77" name="Google Shape;277;g78ea997ca9_0_274"/>
              <p:cNvSpPr/>
              <p:nvPr/>
            </p:nvSpPr>
            <p:spPr>
              <a:xfrm>
                <a:off x="3948113" y="4321175"/>
                <a:ext cx="1266900" cy="112800"/>
              </a:xfrm>
              <a:prstGeom prst="rect">
                <a:avLst/>
              </a:prstGeom>
              <a:solidFill>
                <a:srgbClr val="525252"/>
              </a:solidFill>
              <a:ln w="9525" cap="flat" cmpd="sng">
                <a:solidFill>
                  <a:srgbClr val="525252"/>
                </a:solidFill>
                <a:prstDash val="solid"/>
                <a:miter lim="800000"/>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sp>
          <p:nvSpPr>
            <p:cNvPr id="278" name="Google Shape;278;g78ea997ca9_0_274"/>
            <p:cNvSpPr/>
            <p:nvPr/>
          </p:nvSpPr>
          <p:spPr>
            <a:xfrm>
              <a:off x="3608388" y="3498850"/>
              <a:ext cx="1606550" cy="822325"/>
            </a:xfrm>
            <a:custGeom>
              <a:avLst/>
              <a:gdLst/>
              <a:ahLst/>
              <a:cxnLst/>
              <a:rect l="l" t="t" r="r" b="b"/>
              <a:pathLst>
                <a:path w="835" h="427" extrusionOk="0">
                  <a:moveTo>
                    <a:pt x="556" y="12"/>
                  </a:moveTo>
                  <a:cubicBezTo>
                    <a:pt x="549" y="19"/>
                    <a:pt x="549" y="28"/>
                    <a:pt x="555" y="39"/>
                  </a:cubicBezTo>
                  <a:cubicBezTo>
                    <a:pt x="555" y="39"/>
                    <a:pt x="572" y="68"/>
                    <a:pt x="572" y="82"/>
                  </a:cubicBezTo>
                  <a:cubicBezTo>
                    <a:pt x="572" y="109"/>
                    <a:pt x="543" y="131"/>
                    <a:pt x="506" y="131"/>
                  </a:cubicBezTo>
                  <a:cubicBezTo>
                    <a:pt x="470" y="131"/>
                    <a:pt x="440" y="109"/>
                    <a:pt x="440" y="82"/>
                  </a:cubicBezTo>
                  <a:cubicBezTo>
                    <a:pt x="440" y="68"/>
                    <a:pt x="457" y="39"/>
                    <a:pt x="458" y="39"/>
                  </a:cubicBezTo>
                  <a:cubicBezTo>
                    <a:pt x="464" y="29"/>
                    <a:pt x="463" y="19"/>
                    <a:pt x="457" y="12"/>
                  </a:cubicBezTo>
                  <a:cubicBezTo>
                    <a:pt x="450" y="4"/>
                    <a:pt x="439" y="0"/>
                    <a:pt x="424" y="0"/>
                  </a:cubicBezTo>
                  <a:cubicBezTo>
                    <a:pt x="177" y="0"/>
                    <a:pt x="177" y="0"/>
                    <a:pt x="177" y="0"/>
                  </a:cubicBezTo>
                  <a:cubicBezTo>
                    <a:pt x="177" y="183"/>
                    <a:pt x="177" y="183"/>
                    <a:pt x="177" y="183"/>
                  </a:cubicBezTo>
                  <a:cubicBezTo>
                    <a:pt x="177" y="196"/>
                    <a:pt x="168" y="204"/>
                    <a:pt x="153" y="204"/>
                  </a:cubicBezTo>
                  <a:cubicBezTo>
                    <a:pt x="149" y="204"/>
                    <a:pt x="144" y="203"/>
                    <a:pt x="139" y="202"/>
                  </a:cubicBezTo>
                  <a:cubicBezTo>
                    <a:pt x="137" y="201"/>
                    <a:pt x="97" y="188"/>
                    <a:pt x="76" y="188"/>
                  </a:cubicBezTo>
                  <a:cubicBezTo>
                    <a:pt x="34" y="188"/>
                    <a:pt x="0" y="213"/>
                    <a:pt x="0" y="244"/>
                  </a:cubicBezTo>
                  <a:cubicBezTo>
                    <a:pt x="0" y="275"/>
                    <a:pt x="34" y="301"/>
                    <a:pt x="76" y="301"/>
                  </a:cubicBezTo>
                  <a:cubicBezTo>
                    <a:pt x="97" y="301"/>
                    <a:pt x="137" y="288"/>
                    <a:pt x="139" y="287"/>
                  </a:cubicBezTo>
                  <a:cubicBezTo>
                    <a:pt x="144" y="285"/>
                    <a:pt x="149" y="285"/>
                    <a:pt x="153" y="285"/>
                  </a:cubicBezTo>
                  <a:cubicBezTo>
                    <a:pt x="168" y="285"/>
                    <a:pt x="177" y="293"/>
                    <a:pt x="177" y="306"/>
                  </a:cubicBezTo>
                  <a:cubicBezTo>
                    <a:pt x="177" y="427"/>
                    <a:pt x="177" y="427"/>
                    <a:pt x="177" y="427"/>
                  </a:cubicBezTo>
                  <a:cubicBezTo>
                    <a:pt x="835" y="427"/>
                    <a:pt x="835" y="427"/>
                    <a:pt x="835" y="427"/>
                  </a:cubicBezTo>
                  <a:cubicBezTo>
                    <a:pt x="835" y="306"/>
                    <a:pt x="835" y="306"/>
                    <a:pt x="835" y="306"/>
                  </a:cubicBezTo>
                  <a:cubicBezTo>
                    <a:pt x="835" y="289"/>
                    <a:pt x="821" y="277"/>
                    <a:pt x="801" y="277"/>
                  </a:cubicBezTo>
                  <a:cubicBezTo>
                    <a:pt x="795" y="277"/>
                    <a:pt x="789" y="278"/>
                    <a:pt x="783" y="281"/>
                  </a:cubicBezTo>
                  <a:cubicBezTo>
                    <a:pt x="782" y="281"/>
                    <a:pt x="743" y="293"/>
                    <a:pt x="724" y="293"/>
                  </a:cubicBezTo>
                  <a:cubicBezTo>
                    <a:pt x="687" y="293"/>
                    <a:pt x="658" y="271"/>
                    <a:pt x="658" y="244"/>
                  </a:cubicBezTo>
                  <a:cubicBezTo>
                    <a:pt x="658" y="217"/>
                    <a:pt x="687" y="195"/>
                    <a:pt x="724" y="195"/>
                  </a:cubicBezTo>
                  <a:cubicBezTo>
                    <a:pt x="743" y="195"/>
                    <a:pt x="782" y="208"/>
                    <a:pt x="783" y="208"/>
                  </a:cubicBezTo>
                  <a:cubicBezTo>
                    <a:pt x="789" y="210"/>
                    <a:pt x="795" y="211"/>
                    <a:pt x="801" y="211"/>
                  </a:cubicBezTo>
                  <a:cubicBezTo>
                    <a:pt x="821" y="211"/>
                    <a:pt x="835" y="200"/>
                    <a:pt x="835" y="183"/>
                  </a:cubicBezTo>
                  <a:cubicBezTo>
                    <a:pt x="835" y="0"/>
                    <a:pt x="835" y="0"/>
                    <a:pt x="835" y="0"/>
                  </a:cubicBezTo>
                  <a:cubicBezTo>
                    <a:pt x="589" y="0"/>
                    <a:pt x="589" y="0"/>
                    <a:pt x="589" y="0"/>
                  </a:cubicBezTo>
                  <a:cubicBezTo>
                    <a:pt x="574" y="0"/>
                    <a:pt x="562" y="4"/>
                    <a:pt x="556" y="12"/>
                  </a:cubicBez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grpSp>
        <p:nvGrpSpPr>
          <p:cNvPr id="279" name="Google Shape;279;g78ea997ca9_0_274"/>
          <p:cNvGrpSpPr/>
          <p:nvPr/>
        </p:nvGrpSpPr>
        <p:grpSpPr>
          <a:xfrm>
            <a:off x="2251568" y="4464306"/>
            <a:ext cx="607169" cy="911750"/>
            <a:chOff x="2787651" y="2243138"/>
            <a:chExt cx="1098550" cy="1316037"/>
          </a:xfrm>
        </p:grpSpPr>
        <p:grpSp>
          <p:nvGrpSpPr>
            <p:cNvPr id="280" name="Google Shape;280;g78ea997ca9_0_274"/>
            <p:cNvGrpSpPr/>
            <p:nvPr/>
          </p:nvGrpSpPr>
          <p:grpSpPr>
            <a:xfrm>
              <a:off x="2787651" y="2355850"/>
              <a:ext cx="1098550" cy="1203325"/>
              <a:chOff x="2787651" y="2355850"/>
              <a:chExt cx="1098550" cy="1203325"/>
            </a:xfrm>
          </p:grpSpPr>
          <p:sp>
            <p:nvSpPr>
              <p:cNvPr id="281" name="Google Shape;281;g78ea997ca9_0_274"/>
              <p:cNvSpPr/>
              <p:nvPr/>
            </p:nvSpPr>
            <p:spPr>
              <a:xfrm>
                <a:off x="3097213" y="2355850"/>
                <a:ext cx="39688" cy="223838"/>
              </a:xfrm>
              <a:custGeom>
                <a:avLst/>
                <a:gdLst/>
                <a:ahLst/>
                <a:cxnLst/>
                <a:rect l="l" t="t" r="r" b="b"/>
                <a:pathLst>
                  <a:path w="21" h="116" extrusionOk="0">
                    <a:moveTo>
                      <a:pt x="21" y="116"/>
                    </a:moveTo>
                    <a:cubicBezTo>
                      <a:pt x="21" y="57"/>
                      <a:pt x="21" y="57"/>
                      <a:pt x="21" y="57"/>
                    </a:cubicBezTo>
                    <a:cubicBezTo>
                      <a:pt x="21" y="54"/>
                      <a:pt x="20" y="51"/>
                      <a:pt x="18" y="47"/>
                    </a:cubicBezTo>
                    <a:cubicBezTo>
                      <a:pt x="17" y="46"/>
                      <a:pt x="0" y="16"/>
                      <a:pt x="0" y="0"/>
                    </a:cubicBezTo>
                    <a:cubicBezTo>
                      <a:pt x="0" y="59"/>
                      <a:pt x="0" y="59"/>
                      <a:pt x="0" y="59"/>
                    </a:cubicBezTo>
                    <a:cubicBezTo>
                      <a:pt x="0" y="75"/>
                      <a:pt x="17" y="105"/>
                      <a:pt x="18" y="106"/>
                    </a:cubicBezTo>
                    <a:cubicBezTo>
                      <a:pt x="20" y="110"/>
                      <a:pt x="21" y="113"/>
                      <a:pt x="21" y="116"/>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82" name="Google Shape;282;g78ea997ca9_0_274"/>
              <p:cNvSpPr/>
              <p:nvPr/>
            </p:nvSpPr>
            <p:spPr>
              <a:xfrm>
                <a:off x="3355976" y="2355850"/>
                <a:ext cx="42863" cy="223838"/>
              </a:xfrm>
              <a:custGeom>
                <a:avLst/>
                <a:gdLst/>
                <a:ahLst/>
                <a:cxnLst/>
                <a:rect l="l" t="t" r="r" b="b"/>
                <a:pathLst>
                  <a:path w="22" h="116" extrusionOk="0">
                    <a:moveTo>
                      <a:pt x="22" y="59"/>
                    </a:moveTo>
                    <a:cubicBezTo>
                      <a:pt x="22" y="0"/>
                      <a:pt x="22" y="0"/>
                      <a:pt x="22" y="0"/>
                    </a:cubicBezTo>
                    <a:cubicBezTo>
                      <a:pt x="22" y="16"/>
                      <a:pt x="4" y="46"/>
                      <a:pt x="3" y="47"/>
                    </a:cubicBezTo>
                    <a:cubicBezTo>
                      <a:pt x="1" y="51"/>
                      <a:pt x="0" y="54"/>
                      <a:pt x="0" y="57"/>
                    </a:cubicBezTo>
                    <a:cubicBezTo>
                      <a:pt x="0" y="116"/>
                      <a:pt x="0" y="116"/>
                      <a:pt x="0" y="116"/>
                    </a:cubicBezTo>
                    <a:cubicBezTo>
                      <a:pt x="0" y="113"/>
                      <a:pt x="1" y="110"/>
                      <a:pt x="3" y="106"/>
                    </a:cubicBezTo>
                    <a:cubicBezTo>
                      <a:pt x="4" y="105"/>
                      <a:pt x="22" y="75"/>
                      <a:pt x="22" y="59"/>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83" name="Google Shape;283;g78ea997ca9_0_274"/>
              <p:cNvSpPr/>
              <p:nvPr/>
            </p:nvSpPr>
            <p:spPr>
              <a:xfrm>
                <a:off x="3544888" y="2852738"/>
                <a:ext cx="341313" cy="231775"/>
              </a:xfrm>
              <a:custGeom>
                <a:avLst/>
                <a:gdLst/>
                <a:ahLst/>
                <a:cxnLst/>
                <a:rect l="l" t="t" r="r" b="b"/>
                <a:pathLst>
                  <a:path w="177" h="120" extrusionOk="0">
                    <a:moveTo>
                      <a:pt x="142" y="30"/>
                    </a:moveTo>
                    <a:cubicBezTo>
                      <a:pt x="135" y="30"/>
                      <a:pt x="129" y="29"/>
                      <a:pt x="122" y="27"/>
                    </a:cubicBezTo>
                    <a:cubicBezTo>
                      <a:pt x="111" y="23"/>
                      <a:pt x="79" y="14"/>
                      <a:pt x="64" y="14"/>
                    </a:cubicBezTo>
                    <a:cubicBezTo>
                      <a:pt x="29" y="14"/>
                      <a:pt x="0" y="35"/>
                      <a:pt x="0" y="61"/>
                    </a:cubicBezTo>
                    <a:cubicBezTo>
                      <a:pt x="0" y="120"/>
                      <a:pt x="0" y="120"/>
                      <a:pt x="0" y="120"/>
                    </a:cubicBezTo>
                    <a:cubicBezTo>
                      <a:pt x="0" y="94"/>
                      <a:pt x="29" y="73"/>
                      <a:pt x="64" y="73"/>
                    </a:cubicBezTo>
                    <a:cubicBezTo>
                      <a:pt x="79" y="73"/>
                      <a:pt x="111" y="82"/>
                      <a:pt x="122" y="86"/>
                    </a:cubicBezTo>
                    <a:cubicBezTo>
                      <a:pt x="129" y="88"/>
                      <a:pt x="135" y="89"/>
                      <a:pt x="142" y="89"/>
                    </a:cubicBezTo>
                    <a:cubicBezTo>
                      <a:pt x="163" y="89"/>
                      <a:pt x="177" y="77"/>
                      <a:pt x="177" y="59"/>
                    </a:cubicBezTo>
                    <a:cubicBezTo>
                      <a:pt x="177" y="0"/>
                      <a:pt x="177" y="0"/>
                      <a:pt x="177" y="0"/>
                    </a:cubicBezTo>
                    <a:cubicBezTo>
                      <a:pt x="177" y="18"/>
                      <a:pt x="163" y="30"/>
                      <a:pt x="142" y="30"/>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84" name="Google Shape;284;g78ea997ca9_0_274"/>
              <p:cNvSpPr/>
              <p:nvPr/>
            </p:nvSpPr>
            <p:spPr>
              <a:xfrm>
                <a:off x="3124201" y="3189288"/>
                <a:ext cx="246063" cy="206375"/>
              </a:xfrm>
              <a:custGeom>
                <a:avLst/>
                <a:gdLst/>
                <a:ahLst/>
                <a:cxnLst/>
                <a:rect l="l" t="t" r="r" b="b"/>
                <a:pathLst>
                  <a:path w="128" h="107" extrusionOk="0">
                    <a:moveTo>
                      <a:pt x="128" y="107"/>
                    </a:moveTo>
                    <a:cubicBezTo>
                      <a:pt x="128" y="48"/>
                      <a:pt x="128" y="48"/>
                      <a:pt x="128" y="48"/>
                    </a:cubicBezTo>
                    <a:cubicBezTo>
                      <a:pt x="128" y="22"/>
                      <a:pt x="99" y="0"/>
                      <a:pt x="64" y="0"/>
                    </a:cubicBezTo>
                    <a:cubicBezTo>
                      <a:pt x="29" y="0"/>
                      <a:pt x="0" y="22"/>
                      <a:pt x="0" y="48"/>
                    </a:cubicBezTo>
                    <a:cubicBezTo>
                      <a:pt x="0" y="107"/>
                      <a:pt x="0" y="107"/>
                      <a:pt x="0" y="107"/>
                    </a:cubicBezTo>
                    <a:cubicBezTo>
                      <a:pt x="0" y="81"/>
                      <a:pt x="29" y="60"/>
                      <a:pt x="64" y="60"/>
                    </a:cubicBezTo>
                    <a:cubicBezTo>
                      <a:pt x="99" y="60"/>
                      <a:pt x="128" y="81"/>
                      <a:pt x="128" y="107"/>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85" name="Google Shape;285;g78ea997ca9_0_274"/>
              <p:cNvSpPr/>
              <p:nvPr/>
            </p:nvSpPr>
            <p:spPr>
              <a:xfrm>
                <a:off x="2787651" y="3390900"/>
                <a:ext cx="377825" cy="166688"/>
              </a:xfrm>
              <a:custGeom>
                <a:avLst/>
                <a:gdLst/>
                <a:ahLst/>
                <a:cxnLst/>
                <a:rect l="l" t="t" r="r" b="b"/>
                <a:pathLst>
                  <a:path w="197" h="86" extrusionOk="0">
                    <a:moveTo>
                      <a:pt x="156" y="27"/>
                    </a:moveTo>
                    <a:cubicBezTo>
                      <a:pt x="0" y="27"/>
                      <a:pt x="0" y="27"/>
                      <a:pt x="0" y="27"/>
                    </a:cubicBezTo>
                    <a:cubicBezTo>
                      <a:pt x="0" y="86"/>
                      <a:pt x="0" y="86"/>
                      <a:pt x="0" y="86"/>
                    </a:cubicBezTo>
                    <a:cubicBezTo>
                      <a:pt x="156" y="86"/>
                      <a:pt x="156" y="86"/>
                      <a:pt x="156" y="86"/>
                    </a:cubicBezTo>
                    <a:cubicBezTo>
                      <a:pt x="172" y="86"/>
                      <a:pt x="184" y="82"/>
                      <a:pt x="191" y="74"/>
                    </a:cubicBezTo>
                    <a:cubicBezTo>
                      <a:pt x="195" y="70"/>
                      <a:pt x="197" y="65"/>
                      <a:pt x="197" y="60"/>
                    </a:cubicBezTo>
                    <a:cubicBezTo>
                      <a:pt x="197" y="0"/>
                      <a:pt x="197" y="0"/>
                      <a:pt x="197" y="0"/>
                    </a:cubicBezTo>
                    <a:cubicBezTo>
                      <a:pt x="197" y="6"/>
                      <a:pt x="195" y="10"/>
                      <a:pt x="191" y="15"/>
                    </a:cubicBezTo>
                    <a:cubicBezTo>
                      <a:pt x="184" y="23"/>
                      <a:pt x="172" y="27"/>
                      <a:pt x="156" y="27"/>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86" name="Google Shape;286;g78ea997ca9_0_274"/>
              <p:cNvSpPr/>
              <p:nvPr/>
            </p:nvSpPr>
            <p:spPr>
              <a:xfrm>
                <a:off x="3327401" y="3390900"/>
                <a:ext cx="558800" cy="168275"/>
              </a:xfrm>
              <a:custGeom>
                <a:avLst/>
                <a:gdLst/>
                <a:ahLst/>
                <a:cxnLst/>
                <a:rect l="l" t="t" r="r" b="b"/>
                <a:pathLst>
                  <a:path w="290" h="87" extrusionOk="0">
                    <a:moveTo>
                      <a:pt x="239" y="27"/>
                    </a:moveTo>
                    <a:cubicBezTo>
                      <a:pt x="239" y="27"/>
                      <a:pt x="239" y="27"/>
                      <a:pt x="239" y="27"/>
                    </a:cubicBezTo>
                    <a:cubicBezTo>
                      <a:pt x="238" y="27"/>
                      <a:pt x="237" y="27"/>
                      <a:pt x="235" y="27"/>
                    </a:cubicBezTo>
                    <a:cubicBezTo>
                      <a:pt x="235" y="27"/>
                      <a:pt x="235" y="27"/>
                      <a:pt x="235" y="27"/>
                    </a:cubicBezTo>
                    <a:cubicBezTo>
                      <a:pt x="235" y="27"/>
                      <a:pt x="234" y="27"/>
                      <a:pt x="234" y="27"/>
                    </a:cubicBezTo>
                    <a:cubicBezTo>
                      <a:pt x="41" y="27"/>
                      <a:pt x="41" y="27"/>
                      <a:pt x="41" y="27"/>
                    </a:cubicBezTo>
                    <a:cubicBezTo>
                      <a:pt x="25" y="27"/>
                      <a:pt x="13" y="23"/>
                      <a:pt x="6" y="15"/>
                    </a:cubicBezTo>
                    <a:cubicBezTo>
                      <a:pt x="2" y="10"/>
                      <a:pt x="0" y="6"/>
                      <a:pt x="0" y="0"/>
                    </a:cubicBezTo>
                    <a:cubicBezTo>
                      <a:pt x="0" y="60"/>
                      <a:pt x="0" y="60"/>
                      <a:pt x="0" y="60"/>
                    </a:cubicBezTo>
                    <a:cubicBezTo>
                      <a:pt x="0" y="65"/>
                      <a:pt x="2" y="70"/>
                      <a:pt x="6" y="74"/>
                    </a:cubicBezTo>
                    <a:cubicBezTo>
                      <a:pt x="13" y="82"/>
                      <a:pt x="25" y="86"/>
                      <a:pt x="41" y="86"/>
                    </a:cubicBezTo>
                    <a:cubicBezTo>
                      <a:pt x="234" y="86"/>
                      <a:pt x="234" y="86"/>
                      <a:pt x="234" y="86"/>
                    </a:cubicBezTo>
                    <a:cubicBezTo>
                      <a:pt x="234" y="86"/>
                      <a:pt x="235" y="86"/>
                      <a:pt x="235" y="86"/>
                    </a:cubicBezTo>
                    <a:cubicBezTo>
                      <a:pt x="237" y="86"/>
                      <a:pt x="238" y="86"/>
                      <a:pt x="239" y="86"/>
                    </a:cubicBezTo>
                    <a:cubicBezTo>
                      <a:pt x="239" y="86"/>
                      <a:pt x="239" y="86"/>
                      <a:pt x="239" y="86"/>
                    </a:cubicBezTo>
                    <a:cubicBezTo>
                      <a:pt x="241" y="86"/>
                      <a:pt x="242" y="87"/>
                      <a:pt x="243" y="87"/>
                    </a:cubicBezTo>
                    <a:cubicBezTo>
                      <a:pt x="290" y="87"/>
                      <a:pt x="290" y="87"/>
                      <a:pt x="290" y="87"/>
                    </a:cubicBezTo>
                    <a:cubicBezTo>
                      <a:pt x="290" y="28"/>
                      <a:pt x="290" y="28"/>
                      <a:pt x="290" y="28"/>
                    </a:cubicBezTo>
                    <a:cubicBezTo>
                      <a:pt x="243" y="28"/>
                      <a:pt x="243" y="28"/>
                      <a:pt x="243" y="28"/>
                    </a:cubicBezTo>
                    <a:cubicBezTo>
                      <a:pt x="242" y="27"/>
                      <a:pt x="241" y="27"/>
                      <a:pt x="239" y="27"/>
                    </a:cubicBezTo>
                    <a:close/>
                  </a:path>
                </a:pathLst>
              </a:custGeom>
              <a:solidFill>
                <a:srgbClr val="7F6000"/>
              </a:solidFill>
              <a:ln w="9525" cap="flat" cmpd="sng">
                <a:solidFill>
                  <a:srgbClr val="7F6000"/>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sp>
          <p:nvSpPr>
            <p:cNvPr id="287" name="Google Shape;287;g78ea997ca9_0_274"/>
            <p:cNvSpPr/>
            <p:nvPr/>
          </p:nvSpPr>
          <p:spPr>
            <a:xfrm>
              <a:off x="2787651" y="2243138"/>
              <a:ext cx="1098550" cy="1201738"/>
            </a:xfrm>
            <a:custGeom>
              <a:avLst/>
              <a:gdLst/>
              <a:ahLst/>
              <a:cxnLst/>
              <a:rect l="l" t="t" r="r" b="b"/>
              <a:pathLst>
                <a:path w="571" h="625" extrusionOk="0">
                  <a:moveTo>
                    <a:pt x="239" y="0"/>
                  </a:moveTo>
                  <a:cubicBezTo>
                    <a:pt x="282" y="0"/>
                    <a:pt x="318" y="26"/>
                    <a:pt x="318" y="59"/>
                  </a:cubicBezTo>
                  <a:cubicBezTo>
                    <a:pt x="318" y="75"/>
                    <a:pt x="300" y="105"/>
                    <a:pt x="299" y="106"/>
                  </a:cubicBezTo>
                  <a:cubicBezTo>
                    <a:pt x="295" y="113"/>
                    <a:pt x="295" y="120"/>
                    <a:pt x="299" y="124"/>
                  </a:cubicBezTo>
                  <a:cubicBezTo>
                    <a:pt x="303" y="129"/>
                    <a:pt x="311" y="132"/>
                    <a:pt x="322" y="132"/>
                  </a:cubicBezTo>
                  <a:cubicBezTo>
                    <a:pt x="571" y="132"/>
                    <a:pt x="571" y="132"/>
                    <a:pt x="571" y="132"/>
                  </a:cubicBezTo>
                  <a:cubicBezTo>
                    <a:pt x="571" y="317"/>
                    <a:pt x="571" y="317"/>
                    <a:pt x="571" y="317"/>
                  </a:cubicBezTo>
                  <a:cubicBezTo>
                    <a:pt x="571" y="335"/>
                    <a:pt x="557" y="347"/>
                    <a:pt x="536" y="347"/>
                  </a:cubicBezTo>
                  <a:cubicBezTo>
                    <a:pt x="529" y="347"/>
                    <a:pt x="523" y="346"/>
                    <a:pt x="516" y="344"/>
                  </a:cubicBezTo>
                  <a:cubicBezTo>
                    <a:pt x="505" y="340"/>
                    <a:pt x="473" y="331"/>
                    <a:pt x="458" y="331"/>
                  </a:cubicBezTo>
                  <a:cubicBezTo>
                    <a:pt x="423" y="331"/>
                    <a:pt x="394" y="352"/>
                    <a:pt x="394" y="378"/>
                  </a:cubicBezTo>
                  <a:cubicBezTo>
                    <a:pt x="394" y="404"/>
                    <a:pt x="423" y="426"/>
                    <a:pt x="458" y="426"/>
                  </a:cubicBezTo>
                  <a:cubicBezTo>
                    <a:pt x="473" y="426"/>
                    <a:pt x="505" y="416"/>
                    <a:pt x="516" y="413"/>
                  </a:cubicBezTo>
                  <a:cubicBezTo>
                    <a:pt x="523" y="411"/>
                    <a:pt x="529" y="410"/>
                    <a:pt x="536" y="410"/>
                  </a:cubicBezTo>
                  <a:cubicBezTo>
                    <a:pt x="557" y="410"/>
                    <a:pt x="571" y="422"/>
                    <a:pt x="571" y="440"/>
                  </a:cubicBezTo>
                  <a:cubicBezTo>
                    <a:pt x="571" y="625"/>
                    <a:pt x="571" y="625"/>
                    <a:pt x="571" y="625"/>
                  </a:cubicBezTo>
                  <a:cubicBezTo>
                    <a:pt x="524" y="625"/>
                    <a:pt x="524" y="625"/>
                    <a:pt x="524" y="625"/>
                  </a:cubicBezTo>
                  <a:cubicBezTo>
                    <a:pt x="521" y="624"/>
                    <a:pt x="518" y="624"/>
                    <a:pt x="515" y="624"/>
                  </a:cubicBezTo>
                  <a:cubicBezTo>
                    <a:pt x="322" y="624"/>
                    <a:pt x="322" y="624"/>
                    <a:pt x="322" y="624"/>
                  </a:cubicBezTo>
                  <a:cubicBezTo>
                    <a:pt x="306" y="624"/>
                    <a:pt x="294" y="620"/>
                    <a:pt x="287" y="612"/>
                  </a:cubicBezTo>
                  <a:cubicBezTo>
                    <a:pt x="280" y="604"/>
                    <a:pt x="279" y="593"/>
                    <a:pt x="286" y="583"/>
                  </a:cubicBezTo>
                  <a:cubicBezTo>
                    <a:pt x="291" y="575"/>
                    <a:pt x="303" y="551"/>
                    <a:pt x="303" y="540"/>
                  </a:cubicBezTo>
                  <a:cubicBezTo>
                    <a:pt x="303" y="514"/>
                    <a:pt x="274" y="492"/>
                    <a:pt x="239" y="492"/>
                  </a:cubicBezTo>
                  <a:cubicBezTo>
                    <a:pt x="204" y="492"/>
                    <a:pt x="175" y="514"/>
                    <a:pt x="175" y="540"/>
                  </a:cubicBezTo>
                  <a:cubicBezTo>
                    <a:pt x="175" y="551"/>
                    <a:pt x="188" y="575"/>
                    <a:pt x="192" y="583"/>
                  </a:cubicBezTo>
                  <a:cubicBezTo>
                    <a:pt x="199" y="593"/>
                    <a:pt x="198" y="604"/>
                    <a:pt x="191" y="612"/>
                  </a:cubicBezTo>
                  <a:cubicBezTo>
                    <a:pt x="184" y="620"/>
                    <a:pt x="172" y="624"/>
                    <a:pt x="156" y="624"/>
                  </a:cubicBezTo>
                  <a:cubicBezTo>
                    <a:pt x="0" y="624"/>
                    <a:pt x="0" y="624"/>
                    <a:pt x="0" y="624"/>
                  </a:cubicBezTo>
                  <a:cubicBezTo>
                    <a:pt x="0" y="132"/>
                    <a:pt x="0" y="132"/>
                    <a:pt x="0" y="132"/>
                  </a:cubicBezTo>
                  <a:cubicBezTo>
                    <a:pt x="156" y="132"/>
                    <a:pt x="156" y="132"/>
                    <a:pt x="156" y="132"/>
                  </a:cubicBezTo>
                  <a:cubicBezTo>
                    <a:pt x="167" y="132"/>
                    <a:pt x="175" y="129"/>
                    <a:pt x="179" y="124"/>
                  </a:cubicBezTo>
                  <a:cubicBezTo>
                    <a:pt x="183" y="120"/>
                    <a:pt x="183" y="113"/>
                    <a:pt x="179" y="106"/>
                  </a:cubicBezTo>
                  <a:cubicBezTo>
                    <a:pt x="178" y="105"/>
                    <a:pt x="161" y="75"/>
                    <a:pt x="161" y="59"/>
                  </a:cubicBezTo>
                  <a:cubicBezTo>
                    <a:pt x="161" y="26"/>
                    <a:pt x="196" y="0"/>
                    <a:pt x="239" y="0"/>
                  </a:cubicBezTo>
                  <a:close/>
                </a:path>
              </a:pathLst>
            </a:custGeom>
            <a:solidFill>
              <a:srgbClr val="FFC000"/>
            </a:solidFill>
            <a:ln w="9525" cap="flat" cmpd="sng">
              <a:solidFill>
                <a:srgbClr val="FFC000"/>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grpSp>
        <p:nvGrpSpPr>
          <p:cNvPr id="288" name="Google Shape;288;g78ea997ca9_0_274"/>
          <p:cNvGrpSpPr/>
          <p:nvPr/>
        </p:nvGrpSpPr>
        <p:grpSpPr>
          <a:xfrm>
            <a:off x="2886816" y="4006779"/>
            <a:ext cx="894959" cy="685188"/>
            <a:chOff x="3937001" y="1582738"/>
            <a:chExt cx="1619250" cy="989012"/>
          </a:xfrm>
        </p:grpSpPr>
        <p:grpSp>
          <p:nvGrpSpPr>
            <p:cNvPr id="289" name="Google Shape;289;g78ea997ca9_0_274"/>
            <p:cNvGrpSpPr/>
            <p:nvPr/>
          </p:nvGrpSpPr>
          <p:grpSpPr>
            <a:xfrm>
              <a:off x="3937001" y="1582738"/>
              <a:ext cx="1619250" cy="989012"/>
              <a:chOff x="3937001" y="1582738"/>
              <a:chExt cx="1619250" cy="989012"/>
            </a:xfrm>
          </p:grpSpPr>
          <p:sp>
            <p:nvSpPr>
              <p:cNvPr id="290" name="Google Shape;290;g78ea997ca9_0_274"/>
              <p:cNvSpPr/>
              <p:nvPr/>
            </p:nvSpPr>
            <p:spPr>
              <a:xfrm>
                <a:off x="3938588" y="1582738"/>
                <a:ext cx="0" cy="122238"/>
              </a:xfrm>
              <a:custGeom>
                <a:avLst/>
                <a:gdLst/>
                <a:ahLst/>
                <a:cxnLst/>
                <a:rect l="l" t="t" r="r" b="b"/>
                <a:pathLst>
                  <a:path w="120000" h="63" extrusionOk="0">
                    <a:moveTo>
                      <a:pt x="0" y="4"/>
                    </a:moveTo>
                    <a:cubicBezTo>
                      <a:pt x="0" y="2"/>
                      <a:pt x="0" y="1"/>
                      <a:pt x="0" y="0"/>
                    </a:cubicBezTo>
                    <a:cubicBezTo>
                      <a:pt x="0" y="59"/>
                      <a:pt x="0" y="59"/>
                      <a:pt x="0" y="59"/>
                    </a:cubicBezTo>
                    <a:cubicBezTo>
                      <a:pt x="0" y="60"/>
                      <a:pt x="0" y="62"/>
                      <a:pt x="0" y="63"/>
                    </a:cubicBezTo>
                    <a:lnTo>
                      <a:pt x="0" y="4"/>
                    </a:ln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91" name="Google Shape;291;g78ea997ca9_0_274"/>
              <p:cNvSpPr/>
              <p:nvPr/>
            </p:nvSpPr>
            <p:spPr>
              <a:xfrm>
                <a:off x="3938588" y="1865313"/>
                <a:ext cx="342900" cy="233363"/>
              </a:xfrm>
              <a:custGeom>
                <a:avLst/>
                <a:gdLst/>
                <a:ahLst/>
                <a:cxnLst/>
                <a:rect l="l" t="t" r="r" b="b"/>
                <a:pathLst>
                  <a:path w="178" h="121" extrusionOk="0">
                    <a:moveTo>
                      <a:pt x="0" y="59"/>
                    </a:moveTo>
                    <a:cubicBezTo>
                      <a:pt x="0" y="71"/>
                      <a:pt x="6" y="80"/>
                      <a:pt x="17" y="85"/>
                    </a:cubicBezTo>
                    <a:cubicBezTo>
                      <a:pt x="22" y="88"/>
                      <a:pt x="29" y="89"/>
                      <a:pt x="36" y="89"/>
                    </a:cubicBezTo>
                    <a:cubicBezTo>
                      <a:pt x="42" y="89"/>
                      <a:pt x="49" y="88"/>
                      <a:pt x="55" y="86"/>
                    </a:cubicBezTo>
                    <a:cubicBezTo>
                      <a:pt x="66" y="82"/>
                      <a:pt x="98" y="73"/>
                      <a:pt x="114" y="73"/>
                    </a:cubicBezTo>
                    <a:cubicBezTo>
                      <a:pt x="149" y="73"/>
                      <a:pt x="178" y="94"/>
                      <a:pt x="178" y="121"/>
                    </a:cubicBezTo>
                    <a:cubicBezTo>
                      <a:pt x="178" y="61"/>
                      <a:pt x="178" y="61"/>
                      <a:pt x="178" y="61"/>
                    </a:cubicBezTo>
                    <a:cubicBezTo>
                      <a:pt x="178" y="35"/>
                      <a:pt x="149" y="14"/>
                      <a:pt x="114" y="14"/>
                    </a:cubicBezTo>
                    <a:cubicBezTo>
                      <a:pt x="98" y="14"/>
                      <a:pt x="66" y="23"/>
                      <a:pt x="55" y="27"/>
                    </a:cubicBezTo>
                    <a:cubicBezTo>
                      <a:pt x="49" y="29"/>
                      <a:pt x="42" y="30"/>
                      <a:pt x="36" y="30"/>
                    </a:cubicBezTo>
                    <a:cubicBezTo>
                      <a:pt x="29" y="30"/>
                      <a:pt x="22" y="29"/>
                      <a:pt x="17" y="26"/>
                    </a:cubicBezTo>
                    <a:cubicBezTo>
                      <a:pt x="6" y="21"/>
                      <a:pt x="0" y="12"/>
                      <a:pt x="0" y="0"/>
                    </a:cubicBezTo>
                    <a:lnTo>
                      <a:pt x="0" y="59"/>
                    </a:ln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92" name="Google Shape;292;g78ea997ca9_0_274"/>
              <p:cNvSpPr/>
              <p:nvPr/>
            </p:nvSpPr>
            <p:spPr>
              <a:xfrm>
                <a:off x="5216526" y="1982788"/>
                <a:ext cx="339725" cy="233363"/>
              </a:xfrm>
              <a:custGeom>
                <a:avLst/>
                <a:gdLst/>
                <a:ahLst/>
                <a:cxnLst/>
                <a:rect l="l" t="t" r="r" b="b"/>
                <a:pathLst>
                  <a:path w="177" h="121" extrusionOk="0">
                    <a:moveTo>
                      <a:pt x="99" y="59"/>
                    </a:moveTo>
                    <a:cubicBezTo>
                      <a:pt x="77" y="59"/>
                      <a:pt x="36" y="45"/>
                      <a:pt x="35" y="45"/>
                    </a:cubicBezTo>
                    <a:cubicBezTo>
                      <a:pt x="30" y="43"/>
                      <a:pt x="25" y="43"/>
                      <a:pt x="21" y="43"/>
                    </a:cubicBezTo>
                    <a:cubicBezTo>
                      <a:pt x="17" y="43"/>
                      <a:pt x="13" y="43"/>
                      <a:pt x="10" y="45"/>
                    </a:cubicBezTo>
                    <a:cubicBezTo>
                      <a:pt x="3" y="48"/>
                      <a:pt x="0" y="54"/>
                      <a:pt x="0" y="62"/>
                    </a:cubicBezTo>
                    <a:cubicBezTo>
                      <a:pt x="0" y="121"/>
                      <a:pt x="0" y="121"/>
                      <a:pt x="0" y="121"/>
                    </a:cubicBezTo>
                    <a:cubicBezTo>
                      <a:pt x="0" y="113"/>
                      <a:pt x="3" y="107"/>
                      <a:pt x="10" y="104"/>
                    </a:cubicBezTo>
                    <a:cubicBezTo>
                      <a:pt x="13" y="102"/>
                      <a:pt x="17" y="102"/>
                      <a:pt x="21" y="102"/>
                    </a:cubicBezTo>
                    <a:cubicBezTo>
                      <a:pt x="25" y="102"/>
                      <a:pt x="30" y="102"/>
                      <a:pt x="35" y="104"/>
                    </a:cubicBezTo>
                    <a:cubicBezTo>
                      <a:pt x="36" y="105"/>
                      <a:pt x="77" y="118"/>
                      <a:pt x="99" y="118"/>
                    </a:cubicBezTo>
                    <a:cubicBezTo>
                      <a:pt x="142" y="118"/>
                      <a:pt x="177" y="92"/>
                      <a:pt x="177" y="60"/>
                    </a:cubicBezTo>
                    <a:cubicBezTo>
                      <a:pt x="177" y="0"/>
                      <a:pt x="177" y="0"/>
                      <a:pt x="177" y="0"/>
                    </a:cubicBezTo>
                    <a:cubicBezTo>
                      <a:pt x="177" y="32"/>
                      <a:pt x="142" y="59"/>
                      <a:pt x="99" y="59"/>
                    </a:cubicBez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93" name="Google Shape;293;g78ea997ca9_0_274"/>
              <p:cNvSpPr/>
              <p:nvPr/>
            </p:nvSpPr>
            <p:spPr>
              <a:xfrm>
                <a:off x="4454526" y="2205038"/>
                <a:ext cx="244475" cy="204788"/>
              </a:xfrm>
              <a:custGeom>
                <a:avLst/>
                <a:gdLst/>
                <a:ahLst/>
                <a:cxnLst/>
                <a:rect l="l" t="t" r="r" b="b"/>
                <a:pathLst>
                  <a:path w="127" h="107" extrusionOk="0">
                    <a:moveTo>
                      <a:pt x="127" y="107"/>
                    </a:moveTo>
                    <a:cubicBezTo>
                      <a:pt x="127" y="48"/>
                      <a:pt x="127" y="48"/>
                      <a:pt x="127" y="48"/>
                    </a:cubicBezTo>
                    <a:cubicBezTo>
                      <a:pt x="127" y="22"/>
                      <a:pt x="99" y="0"/>
                      <a:pt x="63" y="0"/>
                    </a:cubicBezTo>
                    <a:cubicBezTo>
                      <a:pt x="28" y="0"/>
                      <a:pt x="0" y="22"/>
                      <a:pt x="0" y="48"/>
                    </a:cubicBezTo>
                    <a:cubicBezTo>
                      <a:pt x="0" y="107"/>
                      <a:pt x="0" y="107"/>
                      <a:pt x="0" y="107"/>
                    </a:cubicBezTo>
                    <a:cubicBezTo>
                      <a:pt x="0" y="81"/>
                      <a:pt x="28" y="60"/>
                      <a:pt x="63" y="60"/>
                    </a:cubicBezTo>
                    <a:cubicBezTo>
                      <a:pt x="99" y="60"/>
                      <a:pt x="127" y="81"/>
                      <a:pt x="127" y="107"/>
                    </a:cubicBez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94" name="Google Shape;294;g78ea997ca9_0_274"/>
              <p:cNvSpPr/>
              <p:nvPr/>
            </p:nvSpPr>
            <p:spPr>
              <a:xfrm>
                <a:off x="3937001" y="2406650"/>
                <a:ext cx="558800" cy="165100"/>
              </a:xfrm>
              <a:custGeom>
                <a:avLst/>
                <a:gdLst/>
                <a:ahLst/>
                <a:cxnLst/>
                <a:rect l="l" t="t" r="r" b="b"/>
                <a:pathLst>
                  <a:path w="290" h="86" extrusionOk="0">
                    <a:moveTo>
                      <a:pt x="250" y="27"/>
                    </a:moveTo>
                    <a:cubicBezTo>
                      <a:pt x="0" y="27"/>
                      <a:pt x="0" y="27"/>
                      <a:pt x="0" y="27"/>
                    </a:cubicBezTo>
                    <a:cubicBezTo>
                      <a:pt x="0" y="86"/>
                      <a:pt x="0" y="86"/>
                      <a:pt x="0" y="86"/>
                    </a:cubicBezTo>
                    <a:cubicBezTo>
                      <a:pt x="250" y="86"/>
                      <a:pt x="250" y="86"/>
                      <a:pt x="250" y="86"/>
                    </a:cubicBezTo>
                    <a:cubicBezTo>
                      <a:pt x="274" y="86"/>
                      <a:pt x="290" y="75"/>
                      <a:pt x="290" y="60"/>
                    </a:cubicBezTo>
                    <a:cubicBezTo>
                      <a:pt x="290" y="0"/>
                      <a:pt x="290" y="0"/>
                      <a:pt x="290" y="0"/>
                    </a:cubicBezTo>
                    <a:cubicBezTo>
                      <a:pt x="290" y="16"/>
                      <a:pt x="274" y="27"/>
                      <a:pt x="250" y="27"/>
                    </a:cubicBez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95" name="Google Shape;295;g78ea997ca9_0_274"/>
              <p:cNvSpPr/>
              <p:nvPr/>
            </p:nvSpPr>
            <p:spPr>
              <a:xfrm>
                <a:off x="4657726" y="2406650"/>
                <a:ext cx="558800" cy="165100"/>
              </a:xfrm>
              <a:custGeom>
                <a:avLst/>
                <a:gdLst/>
                <a:ahLst/>
                <a:cxnLst/>
                <a:rect l="l" t="t" r="r" b="b"/>
                <a:pathLst>
                  <a:path w="290" h="86" extrusionOk="0">
                    <a:moveTo>
                      <a:pt x="0" y="0"/>
                    </a:moveTo>
                    <a:cubicBezTo>
                      <a:pt x="0" y="60"/>
                      <a:pt x="0" y="60"/>
                      <a:pt x="0" y="60"/>
                    </a:cubicBezTo>
                    <a:cubicBezTo>
                      <a:pt x="0" y="75"/>
                      <a:pt x="16" y="86"/>
                      <a:pt x="40" y="86"/>
                    </a:cubicBezTo>
                    <a:cubicBezTo>
                      <a:pt x="290" y="86"/>
                      <a:pt x="290" y="86"/>
                      <a:pt x="290" y="86"/>
                    </a:cubicBezTo>
                    <a:cubicBezTo>
                      <a:pt x="290" y="27"/>
                      <a:pt x="290" y="27"/>
                      <a:pt x="290" y="27"/>
                    </a:cubicBezTo>
                    <a:cubicBezTo>
                      <a:pt x="40" y="27"/>
                      <a:pt x="40" y="27"/>
                      <a:pt x="40" y="27"/>
                    </a:cubicBezTo>
                    <a:cubicBezTo>
                      <a:pt x="16" y="27"/>
                      <a:pt x="0" y="16"/>
                      <a:pt x="0" y="0"/>
                    </a:cubicBezTo>
                    <a:close/>
                  </a:path>
                </a:pathLst>
              </a:custGeom>
              <a:solidFill>
                <a:srgbClr val="1E4E79"/>
              </a:solidFill>
              <a:ln w="9525" cap="flat" cmpd="sng">
                <a:solidFill>
                  <a:srgbClr val="1E4E79"/>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sp>
          <p:nvSpPr>
            <p:cNvPr id="296" name="Google Shape;296;g78ea997ca9_0_274"/>
            <p:cNvSpPr/>
            <p:nvPr/>
          </p:nvSpPr>
          <p:spPr>
            <a:xfrm>
              <a:off x="3937001" y="1582738"/>
              <a:ext cx="1617664" cy="876300"/>
            </a:xfrm>
            <a:custGeom>
              <a:avLst/>
              <a:gdLst/>
              <a:ahLst/>
              <a:cxnLst/>
              <a:rect l="l" t="t" r="r" b="b"/>
              <a:pathLst>
                <a:path w="841" h="455" extrusionOk="0">
                  <a:moveTo>
                    <a:pt x="763" y="150"/>
                  </a:moveTo>
                  <a:cubicBezTo>
                    <a:pt x="741" y="150"/>
                    <a:pt x="700" y="163"/>
                    <a:pt x="699" y="164"/>
                  </a:cubicBezTo>
                  <a:cubicBezTo>
                    <a:pt x="694" y="166"/>
                    <a:pt x="689" y="166"/>
                    <a:pt x="685" y="166"/>
                  </a:cubicBezTo>
                  <a:cubicBezTo>
                    <a:pt x="681" y="166"/>
                    <a:pt x="677" y="166"/>
                    <a:pt x="674" y="164"/>
                  </a:cubicBezTo>
                  <a:cubicBezTo>
                    <a:pt x="667" y="161"/>
                    <a:pt x="664" y="155"/>
                    <a:pt x="664" y="147"/>
                  </a:cubicBezTo>
                  <a:cubicBezTo>
                    <a:pt x="664" y="0"/>
                    <a:pt x="664" y="0"/>
                    <a:pt x="664" y="0"/>
                  </a:cubicBezTo>
                  <a:cubicBezTo>
                    <a:pt x="0" y="0"/>
                    <a:pt x="0" y="0"/>
                    <a:pt x="0" y="0"/>
                  </a:cubicBezTo>
                  <a:cubicBezTo>
                    <a:pt x="0" y="1"/>
                    <a:pt x="0" y="2"/>
                    <a:pt x="0" y="4"/>
                  </a:cubicBezTo>
                  <a:cubicBezTo>
                    <a:pt x="0" y="147"/>
                    <a:pt x="0" y="147"/>
                    <a:pt x="0" y="147"/>
                  </a:cubicBezTo>
                  <a:cubicBezTo>
                    <a:pt x="0" y="159"/>
                    <a:pt x="6" y="168"/>
                    <a:pt x="17" y="173"/>
                  </a:cubicBezTo>
                  <a:cubicBezTo>
                    <a:pt x="22" y="176"/>
                    <a:pt x="29" y="177"/>
                    <a:pt x="36" y="177"/>
                  </a:cubicBezTo>
                  <a:cubicBezTo>
                    <a:pt x="42" y="177"/>
                    <a:pt x="49" y="176"/>
                    <a:pt x="55" y="174"/>
                  </a:cubicBezTo>
                  <a:cubicBezTo>
                    <a:pt x="66" y="170"/>
                    <a:pt x="98" y="161"/>
                    <a:pt x="114" y="161"/>
                  </a:cubicBezTo>
                  <a:cubicBezTo>
                    <a:pt x="149" y="161"/>
                    <a:pt x="177" y="182"/>
                    <a:pt x="177" y="208"/>
                  </a:cubicBezTo>
                  <a:cubicBezTo>
                    <a:pt x="177" y="235"/>
                    <a:pt x="149" y="256"/>
                    <a:pt x="114" y="256"/>
                  </a:cubicBezTo>
                  <a:cubicBezTo>
                    <a:pt x="98" y="256"/>
                    <a:pt x="66" y="247"/>
                    <a:pt x="55" y="243"/>
                  </a:cubicBezTo>
                  <a:cubicBezTo>
                    <a:pt x="49" y="241"/>
                    <a:pt x="42" y="240"/>
                    <a:pt x="36" y="240"/>
                  </a:cubicBezTo>
                  <a:cubicBezTo>
                    <a:pt x="29" y="240"/>
                    <a:pt x="22" y="241"/>
                    <a:pt x="17" y="244"/>
                  </a:cubicBezTo>
                  <a:cubicBezTo>
                    <a:pt x="6" y="249"/>
                    <a:pt x="0" y="258"/>
                    <a:pt x="0" y="270"/>
                  </a:cubicBezTo>
                  <a:cubicBezTo>
                    <a:pt x="0" y="455"/>
                    <a:pt x="0" y="455"/>
                    <a:pt x="0" y="455"/>
                  </a:cubicBezTo>
                  <a:cubicBezTo>
                    <a:pt x="249" y="455"/>
                    <a:pt x="249" y="455"/>
                    <a:pt x="249" y="455"/>
                  </a:cubicBezTo>
                  <a:cubicBezTo>
                    <a:pt x="273" y="455"/>
                    <a:pt x="289" y="444"/>
                    <a:pt x="289" y="428"/>
                  </a:cubicBezTo>
                  <a:cubicBezTo>
                    <a:pt x="289" y="424"/>
                    <a:pt x="288" y="419"/>
                    <a:pt x="285" y="414"/>
                  </a:cubicBezTo>
                  <a:cubicBezTo>
                    <a:pt x="280" y="406"/>
                    <a:pt x="267" y="382"/>
                    <a:pt x="267" y="371"/>
                  </a:cubicBezTo>
                  <a:cubicBezTo>
                    <a:pt x="267" y="345"/>
                    <a:pt x="296" y="323"/>
                    <a:pt x="331" y="323"/>
                  </a:cubicBezTo>
                  <a:cubicBezTo>
                    <a:pt x="367" y="323"/>
                    <a:pt x="395" y="345"/>
                    <a:pt x="395" y="371"/>
                  </a:cubicBezTo>
                  <a:cubicBezTo>
                    <a:pt x="395" y="382"/>
                    <a:pt x="383" y="406"/>
                    <a:pt x="378" y="414"/>
                  </a:cubicBezTo>
                  <a:cubicBezTo>
                    <a:pt x="375" y="419"/>
                    <a:pt x="374" y="424"/>
                    <a:pt x="374" y="428"/>
                  </a:cubicBezTo>
                  <a:cubicBezTo>
                    <a:pt x="374" y="444"/>
                    <a:pt x="390" y="455"/>
                    <a:pt x="414" y="455"/>
                  </a:cubicBezTo>
                  <a:cubicBezTo>
                    <a:pt x="664" y="455"/>
                    <a:pt x="664" y="455"/>
                    <a:pt x="664" y="455"/>
                  </a:cubicBezTo>
                  <a:cubicBezTo>
                    <a:pt x="664" y="270"/>
                    <a:pt x="664" y="270"/>
                    <a:pt x="664" y="270"/>
                  </a:cubicBezTo>
                  <a:cubicBezTo>
                    <a:pt x="664" y="262"/>
                    <a:pt x="667" y="256"/>
                    <a:pt x="674" y="253"/>
                  </a:cubicBezTo>
                  <a:cubicBezTo>
                    <a:pt x="677" y="251"/>
                    <a:pt x="681" y="251"/>
                    <a:pt x="685" y="251"/>
                  </a:cubicBezTo>
                  <a:cubicBezTo>
                    <a:pt x="689" y="251"/>
                    <a:pt x="694" y="251"/>
                    <a:pt x="699" y="253"/>
                  </a:cubicBezTo>
                  <a:cubicBezTo>
                    <a:pt x="700" y="253"/>
                    <a:pt x="741" y="267"/>
                    <a:pt x="763" y="267"/>
                  </a:cubicBezTo>
                  <a:cubicBezTo>
                    <a:pt x="806" y="267"/>
                    <a:pt x="841" y="240"/>
                    <a:pt x="841" y="208"/>
                  </a:cubicBezTo>
                  <a:cubicBezTo>
                    <a:pt x="841" y="176"/>
                    <a:pt x="806" y="150"/>
                    <a:pt x="763" y="150"/>
                  </a:cubicBezTo>
                  <a:close/>
                </a:path>
              </a:pathLst>
            </a:custGeom>
            <a:solidFill>
              <a:srgbClr val="5B9BD5"/>
            </a:solidFill>
            <a:ln w="9525" cap="flat" cmpd="sng">
              <a:solidFill>
                <a:srgbClr val="5B9BD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grpSp>
        <p:nvGrpSpPr>
          <p:cNvPr id="297" name="Google Shape;297;g78ea997ca9_0_274"/>
          <p:cNvGrpSpPr/>
          <p:nvPr/>
        </p:nvGrpSpPr>
        <p:grpSpPr>
          <a:xfrm>
            <a:off x="3616819" y="4640277"/>
            <a:ext cx="607168" cy="910651"/>
            <a:chOff x="5257801" y="2497138"/>
            <a:chExt cx="1098550" cy="1314450"/>
          </a:xfrm>
        </p:grpSpPr>
        <p:grpSp>
          <p:nvGrpSpPr>
            <p:cNvPr id="298" name="Google Shape;298;g78ea997ca9_0_274"/>
            <p:cNvGrpSpPr/>
            <p:nvPr/>
          </p:nvGrpSpPr>
          <p:grpSpPr>
            <a:xfrm>
              <a:off x="5257801" y="2497138"/>
              <a:ext cx="1098550" cy="1314450"/>
              <a:chOff x="5257801" y="2497138"/>
              <a:chExt cx="1098550" cy="1314450"/>
            </a:xfrm>
          </p:grpSpPr>
          <p:sp>
            <p:nvSpPr>
              <p:cNvPr id="299" name="Google Shape;299;g78ea997ca9_0_274"/>
              <p:cNvSpPr/>
              <p:nvPr/>
            </p:nvSpPr>
            <p:spPr>
              <a:xfrm>
                <a:off x="5257801" y="2497138"/>
                <a:ext cx="3175" cy="193675"/>
              </a:xfrm>
              <a:custGeom>
                <a:avLst/>
                <a:gdLst/>
                <a:ahLst/>
                <a:cxnLst/>
                <a:rect l="l" t="t" r="r" b="b"/>
                <a:pathLst>
                  <a:path w="1" h="101" extrusionOk="0">
                    <a:moveTo>
                      <a:pt x="1" y="101"/>
                    </a:moveTo>
                    <a:cubicBezTo>
                      <a:pt x="1" y="42"/>
                      <a:pt x="1" y="42"/>
                      <a:pt x="1" y="42"/>
                    </a:cubicBezTo>
                    <a:cubicBezTo>
                      <a:pt x="1" y="39"/>
                      <a:pt x="0" y="37"/>
                      <a:pt x="0" y="35"/>
                    </a:cubicBezTo>
                    <a:cubicBezTo>
                      <a:pt x="0" y="0"/>
                      <a:pt x="0" y="0"/>
                      <a:pt x="0" y="0"/>
                    </a:cubicBezTo>
                    <a:cubicBezTo>
                      <a:pt x="0" y="59"/>
                      <a:pt x="0" y="59"/>
                      <a:pt x="0" y="59"/>
                    </a:cubicBezTo>
                    <a:cubicBezTo>
                      <a:pt x="0" y="94"/>
                      <a:pt x="0" y="94"/>
                      <a:pt x="0" y="94"/>
                    </a:cubicBezTo>
                    <a:cubicBezTo>
                      <a:pt x="0" y="96"/>
                      <a:pt x="1" y="99"/>
                      <a:pt x="1" y="101"/>
                    </a:cubicBez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0" name="Google Shape;300;g78ea997ca9_0_274"/>
              <p:cNvSpPr/>
              <p:nvPr/>
            </p:nvSpPr>
            <p:spPr>
              <a:xfrm>
                <a:off x="5773738" y="2546350"/>
                <a:ext cx="42863" cy="225425"/>
              </a:xfrm>
              <a:custGeom>
                <a:avLst/>
                <a:gdLst/>
                <a:ahLst/>
                <a:cxnLst/>
                <a:rect l="l" t="t" r="r" b="b"/>
                <a:pathLst>
                  <a:path w="22" h="117" extrusionOk="0">
                    <a:moveTo>
                      <a:pt x="22" y="59"/>
                    </a:moveTo>
                    <a:cubicBezTo>
                      <a:pt x="22" y="0"/>
                      <a:pt x="22" y="0"/>
                      <a:pt x="22" y="0"/>
                    </a:cubicBezTo>
                    <a:cubicBezTo>
                      <a:pt x="22" y="5"/>
                      <a:pt x="20" y="10"/>
                      <a:pt x="17" y="15"/>
                    </a:cubicBezTo>
                    <a:cubicBezTo>
                      <a:pt x="13" y="23"/>
                      <a:pt x="0" y="46"/>
                      <a:pt x="0" y="58"/>
                    </a:cubicBezTo>
                    <a:cubicBezTo>
                      <a:pt x="0" y="117"/>
                      <a:pt x="0" y="117"/>
                      <a:pt x="0" y="117"/>
                    </a:cubicBezTo>
                    <a:cubicBezTo>
                      <a:pt x="0" y="105"/>
                      <a:pt x="13" y="82"/>
                      <a:pt x="17" y="74"/>
                    </a:cubicBezTo>
                    <a:cubicBezTo>
                      <a:pt x="20" y="69"/>
                      <a:pt x="22" y="64"/>
                      <a:pt x="22" y="59"/>
                    </a:cubicBez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1" name="Google Shape;301;g78ea997ca9_0_274"/>
              <p:cNvSpPr/>
              <p:nvPr/>
            </p:nvSpPr>
            <p:spPr>
              <a:xfrm>
                <a:off x="5978526" y="2546350"/>
                <a:ext cx="41275" cy="225425"/>
              </a:xfrm>
              <a:custGeom>
                <a:avLst/>
                <a:gdLst/>
                <a:ahLst/>
                <a:cxnLst/>
                <a:rect l="l" t="t" r="r" b="b"/>
                <a:pathLst>
                  <a:path w="22" h="117" extrusionOk="0">
                    <a:moveTo>
                      <a:pt x="22" y="117"/>
                    </a:moveTo>
                    <a:cubicBezTo>
                      <a:pt x="22" y="58"/>
                      <a:pt x="22" y="58"/>
                      <a:pt x="22" y="58"/>
                    </a:cubicBezTo>
                    <a:cubicBezTo>
                      <a:pt x="22" y="46"/>
                      <a:pt x="9" y="23"/>
                      <a:pt x="5" y="15"/>
                    </a:cubicBezTo>
                    <a:cubicBezTo>
                      <a:pt x="2" y="10"/>
                      <a:pt x="0" y="5"/>
                      <a:pt x="0" y="0"/>
                    </a:cubicBezTo>
                    <a:cubicBezTo>
                      <a:pt x="0" y="59"/>
                      <a:pt x="0" y="59"/>
                      <a:pt x="0" y="59"/>
                    </a:cubicBezTo>
                    <a:cubicBezTo>
                      <a:pt x="0" y="64"/>
                      <a:pt x="2" y="69"/>
                      <a:pt x="5" y="74"/>
                    </a:cubicBezTo>
                    <a:cubicBezTo>
                      <a:pt x="9" y="82"/>
                      <a:pt x="22" y="105"/>
                      <a:pt x="22" y="117"/>
                    </a:cubicBez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2" name="Google Shape;302;g78ea997ca9_0_274"/>
              <p:cNvSpPr/>
              <p:nvPr/>
            </p:nvSpPr>
            <p:spPr>
              <a:xfrm>
                <a:off x="5260976" y="2852738"/>
                <a:ext cx="339725" cy="231775"/>
              </a:xfrm>
              <a:custGeom>
                <a:avLst/>
                <a:gdLst/>
                <a:ahLst/>
                <a:cxnLst/>
                <a:rect l="l" t="t" r="r" b="b"/>
                <a:pathLst>
                  <a:path w="177" h="120" extrusionOk="0">
                    <a:moveTo>
                      <a:pt x="0" y="59"/>
                    </a:moveTo>
                    <a:cubicBezTo>
                      <a:pt x="0" y="77"/>
                      <a:pt x="14" y="89"/>
                      <a:pt x="35" y="89"/>
                    </a:cubicBezTo>
                    <a:cubicBezTo>
                      <a:pt x="42" y="89"/>
                      <a:pt x="48" y="88"/>
                      <a:pt x="55" y="86"/>
                    </a:cubicBezTo>
                    <a:cubicBezTo>
                      <a:pt x="66" y="82"/>
                      <a:pt x="98" y="73"/>
                      <a:pt x="113" y="73"/>
                    </a:cubicBezTo>
                    <a:cubicBezTo>
                      <a:pt x="148" y="73"/>
                      <a:pt x="177" y="94"/>
                      <a:pt x="177" y="120"/>
                    </a:cubicBezTo>
                    <a:cubicBezTo>
                      <a:pt x="177" y="61"/>
                      <a:pt x="177" y="61"/>
                      <a:pt x="177" y="61"/>
                    </a:cubicBezTo>
                    <a:cubicBezTo>
                      <a:pt x="177" y="35"/>
                      <a:pt x="148" y="14"/>
                      <a:pt x="113" y="14"/>
                    </a:cubicBezTo>
                    <a:cubicBezTo>
                      <a:pt x="98" y="14"/>
                      <a:pt x="66" y="23"/>
                      <a:pt x="55" y="27"/>
                    </a:cubicBezTo>
                    <a:cubicBezTo>
                      <a:pt x="48" y="29"/>
                      <a:pt x="42" y="30"/>
                      <a:pt x="35" y="30"/>
                    </a:cubicBezTo>
                    <a:cubicBezTo>
                      <a:pt x="14" y="30"/>
                      <a:pt x="0" y="18"/>
                      <a:pt x="0" y="0"/>
                    </a:cubicBezTo>
                    <a:lnTo>
                      <a:pt x="0" y="59"/>
                    </a:ln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3" name="Google Shape;303;g78ea997ca9_0_274"/>
              <p:cNvSpPr/>
              <p:nvPr/>
            </p:nvSpPr>
            <p:spPr>
              <a:xfrm>
                <a:off x="6007101" y="3443288"/>
                <a:ext cx="349250" cy="144463"/>
              </a:xfrm>
              <a:custGeom>
                <a:avLst/>
                <a:gdLst/>
                <a:ahLst/>
                <a:cxnLst/>
                <a:rect l="l" t="t" r="r" b="b"/>
                <a:pathLst>
                  <a:path w="182" h="75" extrusionOk="0">
                    <a:moveTo>
                      <a:pt x="26" y="0"/>
                    </a:moveTo>
                    <a:cubicBezTo>
                      <a:pt x="15" y="0"/>
                      <a:pt x="7" y="3"/>
                      <a:pt x="3" y="8"/>
                    </a:cubicBezTo>
                    <a:cubicBezTo>
                      <a:pt x="1" y="10"/>
                      <a:pt x="0" y="13"/>
                      <a:pt x="0" y="16"/>
                    </a:cubicBezTo>
                    <a:cubicBezTo>
                      <a:pt x="0" y="75"/>
                      <a:pt x="0" y="75"/>
                      <a:pt x="0" y="75"/>
                    </a:cubicBezTo>
                    <a:cubicBezTo>
                      <a:pt x="0" y="72"/>
                      <a:pt x="1" y="69"/>
                      <a:pt x="3" y="67"/>
                    </a:cubicBezTo>
                    <a:cubicBezTo>
                      <a:pt x="7" y="62"/>
                      <a:pt x="15" y="60"/>
                      <a:pt x="26" y="60"/>
                    </a:cubicBezTo>
                    <a:cubicBezTo>
                      <a:pt x="182" y="60"/>
                      <a:pt x="182" y="60"/>
                      <a:pt x="182" y="60"/>
                    </a:cubicBezTo>
                    <a:cubicBezTo>
                      <a:pt x="182" y="0"/>
                      <a:pt x="182" y="0"/>
                      <a:pt x="182" y="0"/>
                    </a:cubicBezTo>
                    <a:lnTo>
                      <a:pt x="26" y="0"/>
                    </a:ln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4" name="Google Shape;304;g78ea997ca9_0_274"/>
              <p:cNvSpPr/>
              <p:nvPr/>
            </p:nvSpPr>
            <p:spPr>
              <a:xfrm>
                <a:off x="5260976" y="3443288"/>
                <a:ext cx="527050" cy="144463"/>
              </a:xfrm>
              <a:custGeom>
                <a:avLst/>
                <a:gdLst/>
                <a:ahLst/>
                <a:cxnLst/>
                <a:rect l="l" t="t" r="r" b="b"/>
                <a:pathLst>
                  <a:path w="274" h="75" extrusionOk="0">
                    <a:moveTo>
                      <a:pt x="274" y="75"/>
                    </a:moveTo>
                    <a:cubicBezTo>
                      <a:pt x="274" y="16"/>
                      <a:pt x="274" y="16"/>
                      <a:pt x="274" y="16"/>
                    </a:cubicBezTo>
                    <a:cubicBezTo>
                      <a:pt x="274" y="13"/>
                      <a:pt x="273" y="10"/>
                      <a:pt x="271" y="8"/>
                    </a:cubicBezTo>
                    <a:cubicBezTo>
                      <a:pt x="267" y="3"/>
                      <a:pt x="259" y="0"/>
                      <a:pt x="248" y="0"/>
                    </a:cubicBezTo>
                    <a:cubicBezTo>
                      <a:pt x="0" y="0"/>
                      <a:pt x="0" y="0"/>
                      <a:pt x="0" y="0"/>
                    </a:cubicBezTo>
                    <a:cubicBezTo>
                      <a:pt x="0" y="59"/>
                      <a:pt x="0" y="59"/>
                      <a:pt x="0" y="59"/>
                    </a:cubicBezTo>
                    <a:cubicBezTo>
                      <a:pt x="248" y="60"/>
                      <a:pt x="248" y="60"/>
                      <a:pt x="248" y="60"/>
                    </a:cubicBezTo>
                    <a:cubicBezTo>
                      <a:pt x="259" y="60"/>
                      <a:pt x="267" y="62"/>
                      <a:pt x="271" y="67"/>
                    </a:cubicBezTo>
                    <a:cubicBezTo>
                      <a:pt x="273" y="69"/>
                      <a:pt x="274" y="72"/>
                      <a:pt x="274" y="75"/>
                    </a:cubicBez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305" name="Google Shape;305;g78ea997ca9_0_274"/>
              <p:cNvSpPr/>
              <p:nvPr/>
            </p:nvSpPr>
            <p:spPr>
              <a:xfrm>
                <a:off x="5746751" y="3586163"/>
                <a:ext cx="300038" cy="225425"/>
              </a:xfrm>
              <a:custGeom>
                <a:avLst/>
                <a:gdLst/>
                <a:ahLst/>
                <a:cxnLst/>
                <a:rect l="l" t="t" r="r" b="b"/>
                <a:pathLst>
                  <a:path w="156" h="117" extrusionOk="0">
                    <a:moveTo>
                      <a:pt x="143" y="32"/>
                    </a:moveTo>
                    <a:cubicBezTo>
                      <a:pt x="128" y="48"/>
                      <a:pt x="104" y="58"/>
                      <a:pt x="78" y="58"/>
                    </a:cubicBezTo>
                    <a:cubicBezTo>
                      <a:pt x="52" y="58"/>
                      <a:pt x="28" y="48"/>
                      <a:pt x="13" y="32"/>
                    </a:cubicBezTo>
                    <a:cubicBezTo>
                      <a:pt x="12" y="32"/>
                      <a:pt x="12" y="31"/>
                      <a:pt x="11" y="30"/>
                    </a:cubicBezTo>
                    <a:cubicBezTo>
                      <a:pt x="3" y="21"/>
                      <a:pt x="0" y="10"/>
                      <a:pt x="0" y="0"/>
                    </a:cubicBezTo>
                    <a:cubicBezTo>
                      <a:pt x="0" y="59"/>
                      <a:pt x="0" y="59"/>
                      <a:pt x="0" y="59"/>
                    </a:cubicBezTo>
                    <a:cubicBezTo>
                      <a:pt x="0" y="70"/>
                      <a:pt x="3" y="80"/>
                      <a:pt x="11" y="89"/>
                    </a:cubicBezTo>
                    <a:cubicBezTo>
                      <a:pt x="12" y="90"/>
                      <a:pt x="12" y="91"/>
                      <a:pt x="13" y="91"/>
                    </a:cubicBezTo>
                    <a:cubicBezTo>
                      <a:pt x="28" y="108"/>
                      <a:pt x="52" y="117"/>
                      <a:pt x="78" y="117"/>
                    </a:cubicBezTo>
                    <a:cubicBezTo>
                      <a:pt x="104" y="117"/>
                      <a:pt x="128" y="108"/>
                      <a:pt x="143" y="91"/>
                    </a:cubicBezTo>
                    <a:cubicBezTo>
                      <a:pt x="144" y="91"/>
                      <a:pt x="144" y="90"/>
                      <a:pt x="145" y="89"/>
                    </a:cubicBezTo>
                    <a:cubicBezTo>
                      <a:pt x="152" y="80"/>
                      <a:pt x="156" y="70"/>
                      <a:pt x="156" y="59"/>
                    </a:cubicBezTo>
                    <a:cubicBezTo>
                      <a:pt x="156" y="0"/>
                      <a:pt x="156" y="0"/>
                      <a:pt x="156" y="0"/>
                    </a:cubicBezTo>
                    <a:cubicBezTo>
                      <a:pt x="156" y="10"/>
                      <a:pt x="152" y="21"/>
                      <a:pt x="145" y="30"/>
                    </a:cubicBezTo>
                    <a:cubicBezTo>
                      <a:pt x="144" y="31"/>
                      <a:pt x="144" y="32"/>
                      <a:pt x="143" y="32"/>
                    </a:cubicBezTo>
                    <a:close/>
                  </a:path>
                </a:pathLst>
              </a:custGeom>
              <a:solidFill>
                <a:srgbClr val="833C0B"/>
              </a:solidFill>
              <a:ln w="9525" cap="flat" cmpd="sng">
                <a:solidFill>
                  <a:srgbClr val="833C0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sp>
          <p:nvSpPr>
            <p:cNvPr id="306" name="Google Shape;306;g78ea997ca9_0_274"/>
            <p:cNvSpPr/>
            <p:nvPr/>
          </p:nvSpPr>
          <p:spPr>
            <a:xfrm>
              <a:off x="5257801" y="2497138"/>
              <a:ext cx="1098550" cy="1200150"/>
            </a:xfrm>
            <a:custGeom>
              <a:avLst/>
              <a:gdLst/>
              <a:ahLst/>
              <a:cxnLst/>
              <a:rect l="l" t="t" r="r" b="b"/>
              <a:pathLst>
                <a:path w="571" h="624" extrusionOk="0">
                  <a:moveTo>
                    <a:pt x="415" y="0"/>
                  </a:moveTo>
                  <a:cubicBezTo>
                    <a:pt x="399" y="0"/>
                    <a:pt x="387" y="4"/>
                    <a:pt x="380" y="12"/>
                  </a:cubicBezTo>
                  <a:cubicBezTo>
                    <a:pt x="373" y="20"/>
                    <a:pt x="372" y="30"/>
                    <a:pt x="379" y="41"/>
                  </a:cubicBezTo>
                  <a:cubicBezTo>
                    <a:pt x="383" y="49"/>
                    <a:pt x="396" y="72"/>
                    <a:pt x="396" y="84"/>
                  </a:cubicBezTo>
                  <a:cubicBezTo>
                    <a:pt x="396" y="110"/>
                    <a:pt x="367" y="131"/>
                    <a:pt x="332" y="131"/>
                  </a:cubicBezTo>
                  <a:cubicBezTo>
                    <a:pt x="297" y="131"/>
                    <a:pt x="268" y="110"/>
                    <a:pt x="268" y="84"/>
                  </a:cubicBezTo>
                  <a:cubicBezTo>
                    <a:pt x="268" y="72"/>
                    <a:pt x="281" y="49"/>
                    <a:pt x="285" y="41"/>
                  </a:cubicBezTo>
                  <a:cubicBezTo>
                    <a:pt x="292" y="30"/>
                    <a:pt x="291" y="20"/>
                    <a:pt x="284" y="12"/>
                  </a:cubicBezTo>
                  <a:cubicBezTo>
                    <a:pt x="277" y="4"/>
                    <a:pt x="265" y="0"/>
                    <a:pt x="249" y="0"/>
                  </a:cubicBezTo>
                  <a:cubicBezTo>
                    <a:pt x="0" y="0"/>
                    <a:pt x="0" y="0"/>
                    <a:pt x="0" y="0"/>
                  </a:cubicBezTo>
                  <a:cubicBezTo>
                    <a:pt x="0" y="35"/>
                    <a:pt x="0" y="35"/>
                    <a:pt x="0" y="35"/>
                  </a:cubicBezTo>
                  <a:cubicBezTo>
                    <a:pt x="0" y="37"/>
                    <a:pt x="1" y="39"/>
                    <a:pt x="1" y="42"/>
                  </a:cubicBezTo>
                  <a:cubicBezTo>
                    <a:pt x="1" y="185"/>
                    <a:pt x="1" y="185"/>
                    <a:pt x="1" y="185"/>
                  </a:cubicBezTo>
                  <a:cubicBezTo>
                    <a:pt x="1" y="203"/>
                    <a:pt x="15" y="215"/>
                    <a:pt x="36" y="215"/>
                  </a:cubicBezTo>
                  <a:cubicBezTo>
                    <a:pt x="43" y="215"/>
                    <a:pt x="49" y="214"/>
                    <a:pt x="56" y="212"/>
                  </a:cubicBezTo>
                  <a:cubicBezTo>
                    <a:pt x="67" y="208"/>
                    <a:pt x="99" y="199"/>
                    <a:pt x="114" y="199"/>
                  </a:cubicBezTo>
                  <a:cubicBezTo>
                    <a:pt x="149" y="199"/>
                    <a:pt x="178" y="220"/>
                    <a:pt x="178" y="246"/>
                  </a:cubicBezTo>
                  <a:cubicBezTo>
                    <a:pt x="178" y="272"/>
                    <a:pt x="149" y="293"/>
                    <a:pt x="114" y="293"/>
                  </a:cubicBezTo>
                  <a:cubicBezTo>
                    <a:pt x="99" y="293"/>
                    <a:pt x="67" y="284"/>
                    <a:pt x="56" y="281"/>
                  </a:cubicBezTo>
                  <a:cubicBezTo>
                    <a:pt x="49" y="278"/>
                    <a:pt x="43" y="277"/>
                    <a:pt x="36" y="277"/>
                  </a:cubicBezTo>
                  <a:cubicBezTo>
                    <a:pt x="15" y="277"/>
                    <a:pt x="1" y="289"/>
                    <a:pt x="1" y="307"/>
                  </a:cubicBezTo>
                  <a:cubicBezTo>
                    <a:pt x="1" y="492"/>
                    <a:pt x="1" y="492"/>
                    <a:pt x="1" y="492"/>
                  </a:cubicBezTo>
                  <a:cubicBezTo>
                    <a:pt x="249" y="492"/>
                    <a:pt x="249" y="492"/>
                    <a:pt x="249" y="492"/>
                  </a:cubicBezTo>
                  <a:cubicBezTo>
                    <a:pt x="260" y="492"/>
                    <a:pt x="268" y="495"/>
                    <a:pt x="272" y="500"/>
                  </a:cubicBezTo>
                  <a:cubicBezTo>
                    <a:pt x="276" y="505"/>
                    <a:pt x="276" y="511"/>
                    <a:pt x="272" y="519"/>
                  </a:cubicBezTo>
                  <a:cubicBezTo>
                    <a:pt x="270" y="522"/>
                    <a:pt x="254" y="550"/>
                    <a:pt x="254" y="566"/>
                  </a:cubicBezTo>
                  <a:cubicBezTo>
                    <a:pt x="254" y="576"/>
                    <a:pt x="257" y="587"/>
                    <a:pt x="265" y="596"/>
                  </a:cubicBezTo>
                  <a:cubicBezTo>
                    <a:pt x="266" y="597"/>
                    <a:pt x="266" y="598"/>
                    <a:pt x="267" y="598"/>
                  </a:cubicBezTo>
                  <a:cubicBezTo>
                    <a:pt x="282" y="614"/>
                    <a:pt x="306" y="624"/>
                    <a:pt x="332" y="624"/>
                  </a:cubicBezTo>
                  <a:cubicBezTo>
                    <a:pt x="358" y="624"/>
                    <a:pt x="382" y="614"/>
                    <a:pt x="397" y="598"/>
                  </a:cubicBezTo>
                  <a:cubicBezTo>
                    <a:pt x="398" y="598"/>
                    <a:pt x="398" y="597"/>
                    <a:pt x="399" y="596"/>
                  </a:cubicBezTo>
                  <a:cubicBezTo>
                    <a:pt x="406" y="587"/>
                    <a:pt x="410" y="576"/>
                    <a:pt x="410" y="566"/>
                  </a:cubicBezTo>
                  <a:cubicBezTo>
                    <a:pt x="410" y="550"/>
                    <a:pt x="394" y="522"/>
                    <a:pt x="392" y="518"/>
                  </a:cubicBezTo>
                  <a:cubicBezTo>
                    <a:pt x="388" y="511"/>
                    <a:pt x="388" y="505"/>
                    <a:pt x="392" y="500"/>
                  </a:cubicBezTo>
                  <a:cubicBezTo>
                    <a:pt x="396" y="495"/>
                    <a:pt x="404" y="492"/>
                    <a:pt x="415" y="492"/>
                  </a:cubicBezTo>
                  <a:cubicBezTo>
                    <a:pt x="571" y="492"/>
                    <a:pt x="571" y="492"/>
                    <a:pt x="571" y="492"/>
                  </a:cubicBezTo>
                  <a:cubicBezTo>
                    <a:pt x="571" y="0"/>
                    <a:pt x="571" y="0"/>
                    <a:pt x="571" y="0"/>
                  </a:cubicBezTo>
                  <a:lnTo>
                    <a:pt x="415" y="0"/>
                  </a:lnTo>
                  <a:close/>
                </a:path>
              </a:pathLst>
            </a:custGeom>
            <a:solidFill>
              <a:srgbClr val="ED7D31"/>
            </a:solidFill>
            <a:ln w="9525" cap="flat" cmpd="sng">
              <a:solidFill>
                <a:srgbClr val="ED7D3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pic>
        <p:nvPicPr>
          <p:cNvPr id="307" name="Google Shape;307;g78ea997ca9_0_274"/>
          <p:cNvPicPr preferRelativeResize="0"/>
          <p:nvPr/>
        </p:nvPicPr>
        <p:blipFill rotWithShape="1">
          <a:blip r:embed="rId3">
            <a:alphaModFix/>
          </a:blip>
          <a:srcRect t="6807" b="6798"/>
          <a:stretch/>
        </p:blipFill>
        <p:spPr>
          <a:xfrm>
            <a:off x="6136095" y="882733"/>
            <a:ext cx="4057842" cy="910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4664</Words>
  <Application>Microsoft Office PowerPoint</Application>
  <PresentationFormat>Custom</PresentationFormat>
  <Paragraphs>506</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Courier New</vt:lpstr>
      <vt:lpstr>Open Sans SemiBold</vt:lpstr>
      <vt:lpstr>Open Sans</vt:lpstr>
      <vt:lpstr>Arial</vt:lpstr>
      <vt:lpstr>Digital Marketing</vt:lpstr>
      <vt:lpstr>PowerPoint Presentation</vt:lpstr>
      <vt:lpstr>PowerPoint Presentation</vt:lpstr>
      <vt:lpstr>PowerPoint Presentation</vt:lpstr>
      <vt:lpstr>PowerPoint Presentation</vt:lpstr>
      <vt:lpstr>Traditional Delivery Process</vt:lpstr>
      <vt:lpstr>Traditional Delivery Process</vt:lpstr>
      <vt:lpstr>Drawbacks of Traditional Delivery Process</vt:lpstr>
      <vt:lpstr>PowerPoint Presentation</vt:lpstr>
      <vt:lpstr>Introduction</vt:lpstr>
      <vt:lpstr>Continuous Integration</vt:lpstr>
      <vt:lpstr>Advantages of Continuous Integration</vt:lpstr>
      <vt:lpstr>Advantages of Continuous Integration</vt:lpstr>
      <vt:lpstr>Continuous Integration</vt:lpstr>
      <vt:lpstr>PowerPoint Presentation</vt:lpstr>
      <vt:lpstr>Continuous Delivery and Deployment</vt:lpstr>
      <vt:lpstr>Continuous Delivery</vt:lpstr>
      <vt:lpstr>PowerPoint Presentation</vt:lpstr>
      <vt:lpstr>Continuous Deployment</vt:lpstr>
      <vt:lpstr>Advantages of Continuous Deployment</vt:lpstr>
      <vt:lpstr>PowerPoint Presentation</vt:lpstr>
      <vt:lpstr>Prerequisites to CI/CD</vt:lpstr>
      <vt:lpstr>Introducing Tools</vt:lpstr>
      <vt:lpstr>Continuous Delivery Process Tools</vt:lpstr>
      <vt:lpstr>Continuous Delivery Process Tools</vt:lpstr>
      <vt:lpstr>PowerPoint Presentation</vt:lpstr>
      <vt:lpstr>Stages of a CI/CD Pipeline</vt:lpstr>
      <vt:lpstr>Source Stage</vt:lpstr>
      <vt:lpstr>Build Stage</vt:lpstr>
      <vt:lpstr>Test Stage</vt:lpstr>
      <vt:lpstr>Deploy Stage</vt:lpstr>
      <vt:lpstr>Implementation Of CI/CD</vt:lpstr>
      <vt:lpstr>PowerPoint Presentation</vt:lpstr>
      <vt:lpstr>CI/CD Tool Selection</vt:lpstr>
      <vt:lpstr>CI/CD Tool Selection</vt:lpstr>
      <vt:lpstr>Introduction to Jenkins</vt:lpstr>
      <vt:lpstr>Benefits of Jenkins</vt:lpstr>
      <vt:lpstr>Drawbacks of Jenkins</vt:lpstr>
      <vt:lpstr>Drawbacks of Jenkins</vt:lpstr>
      <vt:lpstr>Introduction to TeamCity</vt:lpstr>
      <vt:lpstr>Benefits of TeamCity</vt:lpstr>
      <vt:lpstr>Drawbacks of TeamCity</vt:lpstr>
      <vt:lpstr>Introduction to Bamboo</vt:lpstr>
      <vt:lpstr>Benefits of Bamboo</vt:lpstr>
      <vt:lpstr>Drawbacks of Bamboo</vt:lpstr>
      <vt:lpstr>Introduction to Travis CI</vt:lpstr>
      <vt:lpstr>Benefits of Travis CI</vt:lpstr>
      <vt:lpstr>Drawbacks of Travis CI</vt:lpstr>
      <vt:lpstr>Introduction to CircleCI</vt:lpstr>
      <vt:lpstr>Benefits of CircleCI</vt:lpstr>
      <vt:lpstr>Drawbacks of CircleCI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Naveen Kumar D</cp:lastModifiedBy>
  <cp:revision>1</cp:revision>
  <dcterms:modified xsi:type="dcterms:W3CDTF">2020-06-22T12:17:52Z</dcterms:modified>
</cp:coreProperties>
</file>